
<file path=[Content_Types].xml><?xml version="1.0" encoding="utf-8"?>
<Types xmlns="http://schemas.openxmlformats.org/package/2006/content-types">
  <Default ContentType="image/x-emf" Extension="em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no"?>
<Relationships xmlns="http://schemas.openxmlformats.org/package/2006/relationships">
<Relationship Id="rId1" Target="ppt/presentation.xml" Type="http://schemas.openxmlformats.org/officeDocument/2006/relationships/officeDocument"/>
<Relationship Id="rId2" Target="docProps/thumbnail.jpeg" Type="http://schemas.openxmlformats.org/package/2006/relationships/metadata/thumbnail"/>
<Relationship Id="rId3" Target="docProps/core.xml" Type="http://schemas.openxmlformats.org/package/2006/relationships/metadata/core-properties"/>
<Relationship Id="rId4" Target="docProps/app.xml" Type="http://schemas.openxmlformats.org/officeDocument/2006/relationships/extended-properties"/>
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57" r:id="rId4"/>
    <p:sldId id="260" r:id="rId5"/>
    <p:sldId id="266" r:id="rId6"/>
    <p:sldId id="264" r:id="rId7"/>
    <p:sldId id="265" r:id="rId8"/>
    <p:sldId id="263" r:id="rId9"/>
    <p:sldId id="259" r:id="rId10"/>
    <p:sldId id="267" r:id="rId11"/>
    <p:sldId id="268" r:id="rId12"/>
    <p:sldId id="262" r:id="rId13"/>
    <p:sldId id="26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no"?>
<Relationships xmlns="http://schemas.openxmlformats.org/package/2006/relationships">
<Relationship Id="rId1" Target="slideMasters/slideMaster1.xml" Type="http://schemas.openxmlformats.org/officeDocument/2006/relationships/slideMaster"/>
<Relationship Id="rId10" Target="slides/slide9.xml" Type="http://schemas.openxmlformats.org/officeDocument/2006/relationships/slide"/>
<Relationship Id="rId11" Target="slides/slide10.xml" Type="http://schemas.openxmlformats.org/officeDocument/2006/relationships/slide"/>
<Relationship Id="rId12" Target="slides/slide11.xml" Type="http://schemas.openxmlformats.org/officeDocument/2006/relationships/slide"/>
<Relationship Id="rId13" Target="slides/slide12.xml" Type="http://schemas.openxmlformats.org/officeDocument/2006/relationships/slide"/>
<Relationship Id="rId14" Target="slides/slide13.xml" Type="http://schemas.openxmlformats.org/officeDocument/2006/relationships/slide"/>
<Relationship Id="rId15" Target="notesMasters/notesMaster1.xml" Type="http://schemas.openxmlformats.org/officeDocument/2006/relationships/notesMaster"/>
<Relationship Id="rId16" Target="presProps.xml" Type="http://schemas.openxmlformats.org/officeDocument/2006/relationships/presProps"/>
<Relationship Id="rId17" Target="viewProps.xml" Type="http://schemas.openxmlformats.org/officeDocument/2006/relationships/viewProps"/>
<Relationship Id="rId18" Target="theme/theme1.xml" Type="http://schemas.openxmlformats.org/officeDocument/2006/relationships/theme"/>
<Relationship Id="rId19" Target="tableStyles.xml" Type="http://schemas.openxmlformats.org/officeDocument/2006/relationships/tableStyles"/>
<Relationship Id="rId2" Target="slides/slide1.xml" Type="http://schemas.openxmlformats.org/officeDocument/2006/relationships/slide"/>
<Relationship Id="rId3" Target="slides/slide2.xml" Type="http://schemas.openxmlformats.org/officeDocument/2006/relationships/slide"/>
<Relationship Id="rId4" Target="slides/slide3.xml" Type="http://schemas.openxmlformats.org/officeDocument/2006/relationships/slide"/>
<Relationship Id="rId5" Target="slides/slide4.xml" Type="http://schemas.openxmlformats.org/officeDocument/2006/relationships/slide"/>
<Relationship Id="rId6" Target="slides/slide5.xml" Type="http://schemas.openxmlformats.org/officeDocument/2006/relationships/slide"/>
<Relationship Id="rId7" Target="slides/slide6.xml" Type="http://schemas.openxmlformats.org/officeDocument/2006/relationships/slide"/>
<Relationship Id="rId8" Target="slides/slide7.xml" Type="http://schemas.openxmlformats.org/officeDocument/2006/relationships/slide"/>
<Relationship Id="rId9" Target="slides/slide8.xml" Type="http://schemas.openxmlformats.org/officeDocument/2006/relationships/slide"/>
</Relationships>

</file>

<file path=ppt/notesMasters/_rels/notesMaster1.xml.rels><?xml version="1.0" encoding="UTF-8" standalone="no"?>
<Relationships xmlns="http://schemas.openxmlformats.org/package/2006/relationships">
<Relationship Id="rId1" Target="../theme/theme2.xml" Type="http://schemas.openxmlformats.org/officeDocument/2006/relationships/theme"/>
</Relationships>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Z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ADCD42-F407-4F33-97CD-E08A856ACF98}" type="datetimeFigureOut">
              <a:rPr lang="en-BZ" smtClean="0"/>
              <a:pPr/>
              <a:t>14/10/2016</a:t>
            </a:fld>
            <a:endParaRPr lang="en-BZ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Z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BZ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Z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4D3C09-A1A3-48AA-B0A4-BC93F9D1FCBA}" type="slidenum">
              <a:rPr lang="en-BZ" smtClean="0"/>
              <a:pPr/>
              <a:t>‹Nº›</a:t>
            </a:fld>
            <a:endParaRPr lang="en-BZ"/>
          </a:p>
        </p:txBody>
      </p:sp>
    </p:spTree>
    <p:extLst>
      <p:ext uri="{BB962C8B-B14F-4D97-AF65-F5344CB8AC3E}">
        <p14:creationId xmlns:p14="http://schemas.microsoft.com/office/powerpoint/2010/main" xmlns="" val="1177987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no"?>
<Relationships xmlns="http://schemas.openxmlformats.org/package/2006/relationships">
<Relationship Id="rId1" Target="../notesMasters/notesMaster1.xml" Type="http://schemas.openxmlformats.org/officeDocument/2006/relationships/notesMaster"/>
<Relationship Id="rId2" Target="../slides/slide12.xml" Type="http://schemas.openxmlformats.org/officeDocument/2006/relationships/slide"/>
</Relationships>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E87CF-508E-4ECF-B66E-6E32D56A0A65}" type="slidenum">
              <a:rPr lang="es-CL" smtClean="0">
                <a:solidFill>
                  <a:prstClr val="black"/>
                </a:solidFill>
              </a:rPr>
              <a:pPr/>
              <a:t>12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7888288"/>
      </p:ext>
    </p:extLst>
  </p:cSld>
  <p:clrMapOvr>
    <a:masterClrMapping/>
  </p:clrMapOvr>
</p:notes>
</file>

<file path=ppt/slideLayouts/_rels/slideLayout1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10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11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2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3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4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5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6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7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8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9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BZ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BZ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3ADE3-AAAC-44D2-BDF9-46C312CAF35F}" type="datetimeFigureOut">
              <a:rPr lang="en-BZ" smtClean="0"/>
              <a:pPr/>
              <a:t>14/10/2016</a:t>
            </a:fld>
            <a:endParaRPr lang="en-BZ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Z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96E6-5DFD-41B1-9EB9-F25E57D1A57B}" type="slidenum">
              <a:rPr lang="en-BZ" smtClean="0"/>
              <a:pPr/>
              <a:t>‹Nº›</a:t>
            </a:fld>
            <a:endParaRPr lang="en-BZ"/>
          </a:p>
        </p:txBody>
      </p:sp>
    </p:spTree>
    <p:extLst>
      <p:ext uri="{BB962C8B-B14F-4D97-AF65-F5344CB8AC3E}">
        <p14:creationId xmlns:p14="http://schemas.microsoft.com/office/powerpoint/2010/main" xmlns="" val="1814073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BZ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BZ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3ADE3-AAAC-44D2-BDF9-46C312CAF35F}" type="datetimeFigureOut">
              <a:rPr lang="en-BZ" smtClean="0"/>
              <a:pPr/>
              <a:t>14/10/2016</a:t>
            </a:fld>
            <a:endParaRPr lang="en-BZ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Z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96E6-5DFD-41B1-9EB9-F25E57D1A57B}" type="slidenum">
              <a:rPr lang="en-BZ" smtClean="0"/>
              <a:pPr/>
              <a:t>‹Nº›</a:t>
            </a:fld>
            <a:endParaRPr lang="en-BZ"/>
          </a:p>
        </p:txBody>
      </p:sp>
    </p:spTree>
    <p:extLst>
      <p:ext uri="{BB962C8B-B14F-4D97-AF65-F5344CB8AC3E}">
        <p14:creationId xmlns:p14="http://schemas.microsoft.com/office/powerpoint/2010/main" xmlns="" val="2936057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BZ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BZ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3ADE3-AAAC-44D2-BDF9-46C312CAF35F}" type="datetimeFigureOut">
              <a:rPr lang="en-BZ" smtClean="0"/>
              <a:pPr/>
              <a:t>14/10/2016</a:t>
            </a:fld>
            <a:endParaRPr lang="en-BZ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Z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96E6-5DFD-41B1-9EB9-F25E57D1A57B}" type="slidenum">
              <a:rPr lang="en-BZ" smtClean="0"/>
              <a:pPr/>
              <a:t>‹Nº›</a:t>
            </a:fld>
            <a:endParaRPr lang="en-BZ"/>
          </a:p>
        </p:txBody>
      </p:sp>
    </p:spTree>
    <p:extLst>
      <p:ext uri="{BB962C8B-B14F-4D97-AF65-F5344CB8AC3E}">
        <p14:creationId xmlns:p14="http://schemas.microsoft.com/office/powerpoint/2010/main" xmlns="" val="3603471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BZ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BZ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3ADE3-AAAC-44D2-BDF9-46C312CAF35F}" type="datetimeFigureOut">
              <a:rPr lang="en-BZ" smtClean="0"/>
              <a:pPr/>
              <a:t>14/10/2016</a:t>
            </a:fld>
            <a:endParaRPr lang="en-BZ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Z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96E6-5DFD-41B1-9EB9-F25E57D1A57B}" type="slidenum">
              <a:rPr lang="en-BZ" smtClean="0"/>
              <a:pPr/>
              <a:t>‹Nº›</a:t>
            </a:fld>
            <a:endParaRPr lang="en-BZ"/>
          </a:p>
        </p:txBody>
      </p:sp>
    </p:spTree>
    <p:extLst>
      <p:ext uri="{BB962C8B-B14F-4D97-AF65-F5344CB8AC3E}">
        <p14:creationId xmlns:p14="http://schemas.microsoft.com/office/powerpoint/2010/main" xmlns="" val="2662363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BZ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3ADE3-AAAC-44D2-BDF9-46C312CAF35F}" type="datetimeFigureOut">
              <a:rPr lang="en-BZ" smtClean="0"/>
              <a:pPr/>
              <a:t>14/10/2016</a:t>
            </a:fld>
            <a:endParaRPr lang="en-BZ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Z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96E6-5DFD-41B1-9EB9-F25E57D1A57B}" type="slidenum">
              <a:rPr lang="en-BZ" smtClean="0"/>
              <a:pPr/>
              <a:t>‹Nº›</a:t>
            </a:fld>
            <a:endParaRPr lang="en-BZ"/>
          </a:p>
        </p:txBody>
      </p:sp>
    </p:spTree>
    <p:extLst>
      <p:ext uri="{BB962C8B-B14F-4D97-AF65-F5344CB8AC3E}">
        <p14:creationId xmlns:p14="http://schemas.microsoft.com/office/powerpoint/2010/main" xmlns="" val="1395320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BZ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BZ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BZ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3ADE3-AAAC-44D2-BDF9-46C312CAF35F}" type="datetimeFigureOut">
              <a:rPr lang="en-BZ" smtClean="0"/>
              <a:pPr/>
              <a:t>14/10/2016</a:t>
            </a:fld>
            <a:endParaRPr lang="en-BZ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Z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96E6-5DFD-41B1-9EB9-F25E57D1A57B}" type="slidenum">
              <a:rPr lang="en-BZ" smtClean="0"/>
              <a:pPr/>
              <a:t>‹Nº›</a:t>
            </a:fld>
            <a:endParaRPr lang="en-BZ"/>
          </a:p>
        </p:txBody>
      </p:sp>
    </p:spTree>
    <p:extLst>
      <p:ext uri="{BB962C8B-B14F-4D97-AF65-F5344CB8AC3E}">
        <p14:creationId xmlns:p14="http://schemas.microsoft.com/office/powerpoint/2010/main" xmlns="" val="243384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BZ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BZ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BZ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3ADE3-AAAC-44D2-BDF9-46C312CAF35F}" type="datetimeFigureOut">
              <a:rPr lang="en-BZ" smtClean="0"/>
              <a:pPr/>
              <a:t>14/10/2016</a:t>
            </a:fld>
            <a:endParaRPr lang="en-BZ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Z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96E6-5DFD-41B1-9EB9-F25E57D1A57B}" type="slidenum">
              <a:rPr lang="en-BZ" smtClean="0"/>
              <a:pPr/>
              <a:t>‹Nº›</a:t>
            </a:fld>
            <a:endParaRPr lang="en-BZ"/>
          </a:p>
        </p:txBody>
      </p:sp>
    </p:spTree>
    <p:extLst>
      <p:ext uri="{BB962C8B-B14F-4D97-AF65-F5344CB8AC3E}">
        <p14:creationId xmlns:p14="http://schemas.microsoft.com/office/powerpoint/2010/main" xmlns="" val="25154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BZ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3ADE3-AAAC-44D2-BDF9-46C312CAF35F}" type="datetimeFigureOut">
              <a:rPr lang="en-BZ" smtClean="0"/>
              <a:pPr/>
              <a:t>14/10/2016</a:t>
            </a:fld>
            <a:endParaRPr lang="en-BZ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Z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96E6-5DFD-41B1-9EB9-F25E57D1A57B}" type="slidenum">
              <a:rPr lang="en-BZ" smtClean="0"/>
              <a:pPr/>
              <a:t>‹Nº›</a:t>
            </a:fld>
            <a:endParaRPr lang="en-BZ"/>
          </a:p>
        </p:txBody>
      </p:sp>
    </p:spTree>
    <p:extLst>
      <p:ext uri="{BB962C8B-B14F-4D97-AF65-F5344CB8AC3E}">
        <p14:creationId xmlns:p14="http://schemas.microsoft.com/office/powerpoint/2010/main" xmlns="" val="3683114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3ADE3-AAAC-44D2-BDF9-46C312CAF35F}" type="datetimeFigureOut">
              <a:rPr lang="en-BZ" smtClean="0"/>
              <a:pPr/>
              <a:t>14/10/2016</a:t>
            </a:fld>
            <a:endParaRPr lang="en-BZ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Z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96E6-5DFD-41B1-9EB9-F25E57D1A57B}" type="slidenum">
              <a:rPr lang="en-BZ" smtClean="0"/>
              <a:pPr/>
              <a:t>‹Nº›</a:t>
            </a:fld>
            <a:endParaRPr lang="en-BZ"/>
          </a:p>
        </p:txBody>
      </p:sp>
    </p:spTree>
    <p:extLst>
      <p:ext uri="{BB962C8B-B14F-4D97-AF65-F5344CB8AC3E}">
        <p14:creationId xmlns:p14="http://schemas.microsoft.com/office/powerpoint/2010/main" xmlns="" val="24525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BZ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BZ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3ADE3-AAAC-44D2-BDF9-46C312CAF35F}" type="datetimeFigureOut">
              <a:rPr lang="en-BZ" smtClean="0"/>
              <a:pPr/>
              <a:t>14/10/2016</a:t>
            </a:fld>
            <a:endParaRPr lang="en-BZ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Z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96E6-5DFD-41B1-9EB9-F25E57D1A57B}" type="slidenum">
              <a:rPr lang="en-BZ" smtClean="0"/>
              <a:pPr/>
              <a:t>‹Nº›</a:t>
            </a:fld>
            <a:endParaRPr lang="en-BZ"/>
          </a:p>
        </p:txBody>
      </p:sp>
    </p:spTree>
    <p:extLst>
      <p:ext uri="{BB962C8B-B14F-4D97-AF65-F5344CB8AC3E}">
        <p14:creationId xmlns:p14="http://schemas.microsoft.com/office/powerpoint/2010/main" xmlns="" val="996844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BZ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Z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3ADE3-AAAC-44D2-BDF9-46C312CAF35F}" type="datetimeFigureOut">
              <a:rPr lang="en-BZ" smtClean="0"/>
              <a:pPr/>
              <a:t>14/10/2016</a:t>
            </a:fld>
            <a:endParaRPr lang="en-BZ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Z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96E6-5DFD-41B1-9EB9-F25E57D1A57B}" type="slidenum">
              <a:rPr lang="en-BZ" smtClean="0"/>
              <a:pPr/>
              <a:t>‹Nº›</a:t>
            </a:fld>
            <a:endParaRPr lang="en-BZ"/>
          </a:p>
        </p:txBody>
      </p:sp>
    </p:spTree>
    <p:extLst>
      <p:ext uri="{BB962C8B-B14F-4D97-AF65-F5344CB8AC3E}">
        <p14:creationId xmlns:p14="http://schemas.microsoft.com/office/powerpoint/2010/main" xmlns="" val="701827523"/>
      </p:ext>
    </p:extLst>
  </p:cSld>
  <p:clrMapOvr>
    <a:masterClrMapping/>
  </p:clrMapOvr>
</p:sldLayout>
</file>

<file path=ppt/slideMasters/_rels/slideMaster1.xml.rels><?xml version="1.0" encoding="UTF-8" standalone="no"?>
<Relationships xmlns="http://schemas.openxmlformats.org/package/2006/relationships">
<Relationship Id="rId1" Target="../slideLayouts/slideLayout1.xml" Type="http://schemas.openxmlformats.org/officeDocument/2006/relationships/slideLayout"/>
<Relationship Id="rId10" Target="../slideLayouts/slideLayout10.xml" Type="http://schemas.openxmlformats.org/officeDocument/2006/relationships/slideLayout"/>
<Relationship Id="rId11" Target="../slideLayouts/slideLayout11.xml" Type="http://schemas.openxmlformats.org/officeDocument/2006/relationships/slideLayout"/>
<Relationship Id="rId12" Target="../theme/theme1.xml" Type="http://schemas.openxmlformats.org/officeDocument/2006/relationships/theme"/>
<Relationship Id="rId2" Target="../slideLayouts/slideLayout2.xml" Type="http://schemas.openxmlformats.org/officeDocument/2006/relationships/slideLayout"/>
<Relationship Id="rId3" Target="../slideLayouts/slideLayout3.xml" Type="http://schemas.openxmlformats.org/officeDocument/2006/relationships/slideLayout"/>
<Relationship Id="rId4" Target="../slideLayouts/slideLayout4.xml" Type="http://schemas.openxmlformats.org/officeDocument/2006/relationships/slideLayout"/>
<Relationship Id="rId5" Target="../slideLayouts/slideLayout5.xml" Type="http://schemas.openxmlformats.org/officeDocument/2006/relationships/slideLayout"/>
<Relationship Id="rId6" Target="../slideLayouts/slideLayout6.xml" Type="http://schemas.openxmlformats.org/officeDocument/2006/relationships/slideLayout"/>
<Relationship Id="rId7" Target="../slideLayouts/slideLayout7.xml" Type="http://schemas.openxmlformats.org/officeDocument/2006/relationships/slideLayout"/>
<Relationship Id="rId8" Target="../slideLayouts/slideLayout8.xml" Type="http://schemas.openxmlformats.org/officeDocument/2006/relationships/slideLayout"/>
<Relationship Id="rId9" Target="../slideLayouts/slideLayout9.xml" Type="http://schemas.openxmlformats.org/officeDocument/2006/relationships/slideLayout"/>
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BZ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BZ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3ADE3-AAAC-44D2-BDF9-46C312CAF35F}" type="datetimeFigureOut">
              <a:rPr lang="en-BZ" smtClean="0"/>
              <a:pPr/>
              <a:t>14/10/2016</a:t>
            </a:fld>
            <a:endParaRPr lang="en-BZ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Z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F96E6-5DFD-41B1-9EB9-F25E57D1A57B}" type="slidenum">
              <a:rPr lang="en-BZ" smtClean="0"/>
              <a:pPr/>
              <a:t>‹Nº›</a:t>
            </a:fld>
            <a:endParaRPr lang="en-BZ"/>
          </a:p>
        </p:txBody>
      </p:sp>
    </p:spTree>
    <p:extLst>
      <p:ext uri="{BB962C8B-B14F-4D97-AF65-F5344CB8AC3E}">
        <p14:creationId xmlns:p14="http://schemas.microsoft.com/office/powerpoint/2010/main" xmlns="" val="1216958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
<Relationships xmlns="http://schemas.openxmlformats.org/package/2006/relationships">
<Relationship Id="rId1" Target="../slideLayouts/slideLayout1.xml" Type="http://schemas.openxmlformats.org/officeDocument/2006/relationships/slideLayout"/>
<Relationship Id="rId2" Target="../media/image1.png" Type="http://schemas.openxmlformats.org/officeDocument/2006/relationships/image"/>
<Relationship Id="rId3" Target="../media/image2.png" Type="http://schemas.openxmlformats.org/officeDocument/2006/relationships/image"/>
<Relationship Id="rId4" Target="../media/image3.png" Type="http://schemas.openxmlformats.org/officeDocument/2006/relationships/image"/>
</Relationships>

</file>

<file path=ppt/slides/_rels/slide10.xml.rels><?xml version="1.0" encoding="UTF-8" standalone="no"?>
<Relationships xmlns="http://schemas.openxmlformats.org/package/2006/relationships">
<Relationship Id="rId1" Target="../slideLayouts/slideLayout2.xml" Type="http://schemas.openxmlformats.org/officeDocument/2006/relationships/slideLayout"/>
<Relationship Id="rId10" Target="../media/image24.png" Type="http://schemas.openxmlformats.org/officeDocument/2006/relationships/image"/>
<Relationship Id="rId11" Target="../media/image25.png" Type="http://schemas.openxmlformats.org/officeDocument/2006/relationships/image"/>
<Relationship Id="rId12" Target="../media/image26.png" Type="http://schemas.openxmlformats.org/officeDocument/2006/relationships/image"/>
<Relationship Id="rId13" Target="../media/image27.png" Type="http://schemas.openxmlformats.org/officeDocument/2006/relationships/image"/>
<Relationship Id="rId14" Target="../media/image28.png" Type="http://schemas.openxmlformats.org/officeDocument/2006/relationships/image"/>
<Relationship Id="rId15" Target="../media/image29.png" Type="http://schemas.openxmlformats.org/officeDocument/2006/relationships/image"/>
<Relationship Id="rId16" Target="../media/image30.png" Type="http://schemas.openxmlformats.org/officeDocument/2006/relationships/image"/>
<Relationship Id="rId17" Target="../media/image31.png" Type="http://schemas.openxmlformats.org/officeDocument/2006/relationships/image"/>
<Relationship Id="rId2" Target="../media/image16.png" Type="http://schemas.openxmlformats.org/officeDocument/2006/relationships/image"/>
<Relationship Id="rId3" Target="../media/image17.png" Type="http://schemas.openxmlformats.org/officeDocument/2006/relationships/image"/>
<Relationship Id="rId4" Target="../media/image18.png" Type="http://schemas.openxmlformats.org/officeDocument/2006/relationships/image"/>
<Relationship Id="rId5" Target="../media/image19.png" Type="http://schemas.openxmlformats.org/officeDocument/2006/relationships/image"/>
<Relationship Id="rId6" Target="../media/image20.png" Type="http://schemas.openxmlformats.org/officeDocument/2006/relationships/image"/>
<Relationship Id="rId7" Target="../media/image21.png" Type="http://schemas.openxmlformats.org/officeDocument/2006/relationships/image"/>
<Relationship Id="rId8" Target="../media/image22.png" Type="http://schemas.openxmlformats.org/officeDocument/2006/relationships/image"/>
<Relationship Id="rId9" Target="../media/image23.png" Type="http://schemas.openxmlformats.org/officeDocument/2006/relationships/image"/>
</Relationships>

</file>

<file path=ppt/slides/_rels/slide11.xml.rels><?xml version="1.0" encoding="UTF-8" standalone="no"?>
<Relationships xmlns="http://schemas.openxmlformats.org/package/2006/relationships">
<Relationship Id="rId1" Target="../slideLayouts/slideLayout1.xml" Type="http://schemas.openxmlformats.org/officeDocument/2006/relationships/slideLayout"/>
<Relationship Id="rId2" Target="../media/image32.png" Type="http://schemas.openxmlformats.org/officeDocument/2006/relationships/image"/>
<Relationship Id="rId3" Target="../media/image33.png" Type="http://schemas.openxmlformats.org/officeDocument/2006/relationships/image"/>
<Relationship Id="rId4" Target="../media/image34.png" Type="http://schemas.openxmlformats.org/officeDocument/2006/relationships/image"/>
</Relationships>

</file>

<file path=ppt/slides/_rels/slide12.xml.rels><?xml version="1.0" encoding="UTF-8" standalone="no"?>
<Relationships xmlns="http://schemas.openxmlformats.org/package/2006/relationships">
<Relationship Id="rId1" Target="../slideLayouts/slideLayout2.xml" Type="http://schemas.openxmlformats.org/officeDocument/2006/relationships/slideLayout"/>
<Relationship Id="rId2" Target="../notesSlides/notesSlide1.xml" Type="http://schemas.openxmlformats.org/officeDocument/2006/relationships/notesSlide"/>
<Relationship Id="rId3" Target="../media/image35.png" Type="http://schemas.openxmlformats.org/officeDocument/2006/relationships/image"/>
</Relationships>

</file>

<file path=ppt/slides/_rels/slide13.xml.rels><?xml version="1.0" encoding="UTF-8" standalone="no"?>
<Relationships xmlns="http://schemas.openxmlformats.org/package/2006/relationships">
<Relationship Id="rId1" Target="../slideLayouts/slideLayout2.xml" Type="http://schemas.openxmlformats.org/officeDocument/2006/relationships/slideLayout"/>
</Relationships>

</file>

<file path=ppt/slides/_rels/slide2.xml.rels><?xml version="1.0" encoding="UTF-8" standalone="no"?>
<Relationships xmlns="http://schemas.openxmlformats.org/package/2006/relationships">
<Relationship Id="rId1" Target="../slideLayouts/slideLayout2.xml" Type="http://schemas.openxmlformats.org/officeDocument/2006/relationships/slideLayout"/>
<Relationship Id="rId2" Target="../media/image4.png" Type="http://schemas.openxmlformats.org/officeDocument/2006/relationships/image"/>
</Relationships>

</file>

<file path=ppt/slides/_rels/slide3.xml.rels><?xml version="1.0" encoding="UTF-8" standalone="no"?>
<Relationships xmlns="http://schemas.openxmlformats.org/package/2006/relationships">
<Relationship Id="rId1" Target="../slideLayouts/slideLayout2.xml" Type="http://schemas.openxmlformats.org/officeDocument/2006/relationships/slideLayout"/>
<Relationship Id="rId2" Target="../media/image5.png" Type="http://schemas.openxmlformats.org/officeDocument/2006/relationships/image"/>
<Relationship Id="rId3" Target="../media/image2.png" Type="http://schemas.openxmlformats.org/officeDocument/2006/relationships/image"/>
</Relationships>

</file>

<file path=ppt/slides/_rels/slide4.xml.rels><?xml version="1.0" encoding="UTF-8" standalone="no"?>
<Relationships xmlns="http://schemas.openxmlformats.org/package/2006/relationships">
<Relationship Id="rId1" Target="../slideLayouts/slideLayout2.xml" Type="http://schemas.openxmlformats.org/officeDocument/2006/relationships/slideLayout"/>
<Relationship Id="rId2" Target="../media/image6.png" Type="http://schemas.openxmlformats.org/officeDocument/2006/relationships/image"/>
<Relationship Id="rId3" Target="../media/image2.png" Type="http://schemas.openxmlformats.org/officeDocument/2006/relationships/image"/>
</Relationships>

</file>

<file path=ppt/slides/_rels/slide5.xml.rels><?xml version="1.0" encoding="UTF-8" standalone="no"?>
<Relationships xmlns="http://schemas.openxmlformats.org/package/2006/relationships">
<Relationship Id="rId1" Target="../slideLayouts/slideLayout2.xml" Type="http://schemas.openxmlformats.org/officeDocument/2006/relationships/slideLayout"/>
<Relationship Id="rId2" Target="../media/image2.png" Type="http://schemas.openxmlformats.org/officeDocument/2006/relationships/image"/>
<Relationship Id="rId3" Target="../media/image3.png" Type="http://schemas.openxmlformats.org/officeDocument/2006/relationships/image"/>
</Relationships>

</file>

<file path=ppt/slides/_rels/slide6.xml.rels><?xml version="1.0" encoding="UTF-8" standalone="no"?>
<Relationships xmlns="http://schemas.openxmlformats.org/package/2006/relationships">
<Relationship Id="rId1" Target="../slideLayouts/slideLayout2.xml" Type="http://schemas.openxmlformats.org/officeDocument/2006/relationships/slideLayout"/>
<Relationship Id="rId2" Target="../media/image2.png" Type="http://schemas.openxmlformats.org/officeDocument/2006/relationships/image"/>
<Relationship Id="rId3" Target="../media/image3.png" Type="http://schemas.openxmlformats.org/officeDocument/2006/relationships/image"/>
<Relationship Id="rId4" Target="../media/image7.emf" Type="http://schemas.openxmlformats.org/officeDocument/2006/relationships/image"/>
</Relationships>

</file>

<file path=ppt/slides/_rels/slide7.xml.rels><?xml version="1.0" encoding="UTF-8" standalone="no"?>
<Relationships xmlns="http://schemas.openxmlformats.org/package/2006/relationships">
<Relationship Id="rId1" Target="../slideLayouts/slideLayout2.xml" Type="http://schemas.openxmlformats.org/officeDocument/2006/relationships/slideLayout"/>
<Relationship Id="rId2" Target="../media/image2.png" Type="http://schemas.openxmlformats.org/officeDocument/2006/relationships/image"/>
<Relationship Id="rId3" Target="../media/image3.png" Type="http://schemas.openxmlformats.org/officeDocument/2006/relationships/image"/>
<Relationship Id="rId4" Target="../media/image8.emf" Type="http://schemas.openxmlformats.org/officeDocument/2006/relationships/image"/>
</Relationships>

</file>

<file path=ppt/slides/_rels/slide8.xml.rels><?xml version="1.0" encoding="UTF-8" standalone="no"?>
<Relationships xmlns="http://schemas.openxmlformats.org/package/2006/relationships">
<Relationship Id="rId1" Target="../slideLayouts/slideLayout2.xml" Type="http://schemas.openxmlformats.org/officeDocument/2006/relationships/slideLayout"/>
<Relationship Id="rId2" Target="../media/image9.png" Type="http://schemas.openxmlformats.org/officeDocument/2006/relationships/image"/>
<Relationship Id="rId3" Target="../media/image10.png" Type="http://schemas.openxmlformats.org/officeDocument/2006/relationships/image"/>
<Relationship Id="rId4" Target="../media/image11.png" Type="http://schemas.openxmlformats.org/officeDocument/2006/relationships/image"/>
<Relationship Id="rId5" Target="../media/image12.png" Type="http://schemas.openxmlformats.org/officeDocument/2006/relationships/image"/>
</Relationships>

</file>

<file path=ppt/slides/_rels/slide9.xml.rels><?xml version="1.0" encoding="UTF-8" standalone="no"?>
<Relationships xmlns="http://schemas.openxmlformats.org/package/2006/relationships">
<Relationship Id="rId1" Target="../slideLayouts/slideLayout2.xml" Type="http://schemas.openxmlformats.org/officeDocument/2006/relationships/slideLayout"/>
<Relationship Id="rId2" Target="../media/image13.png" Type="http://schemas.openxmlformats.org/officeDocument/2006/relationships/image"/>
<Relationship Id="rId3" Target="../media/image14.png" Type="http://schemas.openxmlformats.org/officeDocument/2006/relationships/image"/>
<Relationship Id="rId4" Target="../media/image15.png" Type="http://schemas.openxmlformats.org/officeDocument/2006/relationships/image"/>
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981276"/>
            <a:ext cx="9144000" cy="561294"/>
          </a:xfrm>
        </p:spPr>
        <p:txBody>
          <a:bodyPr>
            <a:noAutofit/>
          </a:bodyPr>
          <a:lstStyle/>
          <a:p>
            <a:r>
              <a:rPr lang="es-ES" sz="3600" cap="small" dirty="0" smtClean="0">
                <a:latin typeface="Segoe UI" panose="020B0502040204020203" pitchFamily="34" charset="0"/>
                <a:cs typeface="Segoe UI" panose="020B0502040204020203" pitchFamily="34" charset="0"/>
              </a:rPr>
              <a:t>Declaración del CCVAH </a:t>
            </a:r>
            <a:br>
              <a:rPr lang="es-ES" sz="3600" cap="small" dirty="0" smtClean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s-ES" sz="3600" dirty="0" smtClean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es-ES" sz="3600" dirty="0" smtClean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s-ES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trasfondo de nuestra participación en H III</a:t>
            </a:r>
            <a:endParaRPr lang="en-BZ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0102" y="2800634"/>
            <a:ext cx="6621780" cy="3684494"/>
          </a:xfrm>
          <a:prstGeom prst="rect">
            <a:avLst/>
          </a:prstGeom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8543802" y="-4722"/>
            <a:ext cx="3648199" cy="948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Imagen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" y="-4722"/>
            <a:ext cx="1085850" cy="1101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2201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/>
          </p:nvPr>
        </p:nvGraphicFramePr>
        <p:xfrm>
          <a:off x="352401" y="531165"/>
          <a:ext cx="11505063" cy="6078132"/>
        </p:xfrm>
        <a:graphic>
          <a:graphicData uri="http://schemas.openxmlformats.org/drawingml/2006/table">
            <a:tbl>
              <a:tblPr firstRow="1" firstCol="1" bandRow="1"/>
              <a:tblGrid>
                <a:gridCol w="5602385"/>
                <a:gridCol w="876320"/>
                <a:gridCol w="914400"/>
                <a:gridCol w="4111958"/>
              </a:tblGrid>
              <a:tr h="2465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1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Agenda 2030</a:t>
                      </a:r>
                      <a:endParaRPr lang="en-BZ" sz="14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52230" marR="5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Vinculación con </a:t>
                      </a:r>
                      <a:r>
                        <a:rPr lang="es-MX" sz="1400" b="1" i="1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la Nueva Agenda Urbana</a:t>
                      </a:r>
                      <a:endParaRPr lang="en-BZ" sz="14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52230" marR="5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</a:tr>
              <a:tr h="4579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1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Objetivos </a:t>
                      </a:r>
                      <a:r>
                        <a:rPr lang="es-MX" sz="1400" b="1" i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Desarrollo Sostenible</a:t>
                      </a:r>
                      <a:endParaRPr lang="en-BZ" sz="14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52230" marR="5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342900" marR="71755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"/>
                      </a:pPr>
                      <a:endParaRPr lang="es-MX" sz="1400" b="1" i="1" dirty="0" smtClean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 marL="342900" marR="71755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"/>
                      </a:pPr>
                      <a:r>
                        <a:rPr lang="es-MX" sz="1400" b="1" i="1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Enfoque  </a:t>
                      </a:r>
                      <a:r>
                        <a:rPr lang="es-MX" sz="1400" b="1" i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de Riesgos y Adaptación al Cambio Climático </a:t>
                      </a:r>
                      <a:endParaRPr lang="en-BZ" sz="14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52230" marR="5223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342900" marR="71755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"/>
                      </a:pPr>
                      <a:endParaRPr lang="es-MX" sz="1400" b="1" i="1" dirty="0" smtClean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 marL="342900" marR="71755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"/>
                      </a:pPr>
                      <a:r>
                        <a:rPr lang="es-MX" sz="1400" b="1" i="1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Enfoque </a:t>
                      </a:r>
                      <a:r>
                        <a:rPr lang="es-MX" sz="1400" b="1" i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de Genero </a:t>
                      </a:r>
                      <a:endParaRPr lang="en-BZ" sz="14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52230" marR="5223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1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Estrategia Centroamericana de Vivienda y Asentamientos Humanos</a:t>
                      </a:r>
                      <a:endParaRPr lang="en-BZ" sz="14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52230" marR="5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757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en-BZ" sz="14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en-BZ" sz="14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52230" marR="5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1F497D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Dimensión Social </a:t>
                      </a:r>
                      <a:endParaRPr lang="en-BZ" sz="14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s-MX" sz="1400" b="1" i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Población</a:t>
                      </a:r>
                      <a:endParaRPr lang="en-BZ" sz="14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s-MX" sz="1400" b="1" i="1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Pobreza</a:t>
                      </a:r>
                      <a:endParaRPr lang="en-BZ" sz="14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s-MX" sz="1400" b="1" i="1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Salud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endParaRPr lang="en-BZ" sz="14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52230" marR="5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49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52230" marR="5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1F497D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Dimensión Económica</a:t>
                      </a:r>
                      <a:endParaRPr lang="en-BZ" sz="14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s-MX" sz="1400" b="1" i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Ingresos</a:t>
                      </a:r>
                      <a:endParaRPr lang="en-BZ" sz="14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s-MX" sz="1400" b="1" i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Sectores de la Economía</a:t>
                      </a:r>
                      <a:endParaRPr lang="en-BZ" sz="14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s-MX" sz="1400" b="1" i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Corredores Económicos</a:t>
                      </a:r>
                      <a:endParaRPr lang="en-BZ" sz="14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s-MX" sz="1400" b="1" i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Infraestructura Productiva </a:t>
                      </a:r>
                      <a:endParaRPr lang="en-BZ" sz="14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en-BZ" sz="14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52230" marR="5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7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52230" marR="5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HN" sz="14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s-MX" sz="1400" b="1" dirty="0">
                          <a:solidFill>
                            <a:srgbClr val="1F497D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Dimensión Ambiental</a:t>
                      </a:r>
                      <a:endParaRPr lang="en-BZ" sz="14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s-MX" sz="1400" b="1" i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Agua, Océanos</a:t>
                      </a:r>
                      <a:endParaRPr lang="en-BZ" sz="14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s-MX" sz="1400" b="1" i="1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Clima</a:t>
                      </a:r>
                      <a:endParaRPr lang="en-BZ" sz="14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s-ES" sz="1400" b="1" i="1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Ecosistemas urbanas</a:t>
                      </a:r>
                      <a:endParaRPr lang="en-BZ" sz="14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s-MX" sz="1400" b="1" i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Uso del suelo</a:t>
                      </a:r>
                      <a:endParaRPr lang="en-BZ" sz="14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52230" marR="5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49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52230" marR="5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1F497D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Otras </a:t>
                      </a:r>
                      <a:r>
                        <a:rPr lang="es-MX" sz="1400" b="1" dirty="0" smtClean="0">
                          <a:solidFill>
                            <a:srgbClr val="1F497D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Consideraciones:</a:t>
                      </a:r>
                      <a:r>
                        <a:rPr lang="es-MX" sz="1400" b="1" baseline="0" dirty="0" smtClean="0">
                          <a:solidFill>
                            <a:srgbClr val="1F497D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s-MX" sz="1400" b="1" dirty="0" smtClean="0">
                          <a:solidFill>
                            <a:srgbClr val="1F497D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Coordinación </a:t>
                      </a:r>
                      <a:r>
                        <a:rPr lang="es-MX" sz="1400" b="1" dirty="0">
                          <a:solidFill>
                            <a:srgbClr val="1F497D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Sectorial </a:t>
                      </a:r>
                      <a:endParaRPr lang="en-BZ" sz="14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s-ES" sz="1400" b="1" i="1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ONU</a:t>
                      </a:r>
                      <a:r>
                        <a:rPr lang="es-ES" sz="1400" b="1" i="1" baseline="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 Hábitat</a:t>
                      </a:r>
                      <a:endParaRPr lang="es-ES" sz="1400" b="1" i="1" dirty="0" smtClean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s-ES" sz="1400" b="1" i="1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MINURVI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s-ES" sz="140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…</a:t>
                      </a:r>
                      <a:endParaRPr lang="en-BZ" sz="14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en-BZ" sz="14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52230" marR="5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043015" y="1451707"/>
            <a:ext cx="619245" cy="61506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679399" y="1460075"/>
            <a:ext cx="610878" cy="61087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947596" y="1460075"/>
            <a:ext cx="610878" cy="60669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161518" y="1460075"/>
            <a:ext cx="615061" cy="60669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14959" y="1451707"/>
            <a:ext cx="606693" cy="60669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317538" y="1453798"/>
            <a:ext cx="598324" cy="60250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558475" y="1460075"/>
            <a:ext cx="610792" cy="606693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780683" y="1460075"/>
            <a:ext cx="598325" cy="598325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387690" y="1457982"/>
            <a:ext cx="598325" cy="598325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697503" y="2767978"/>
            <a:ext cx="610704" cy="606578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304644" y="2759610"/>
            <a:ext cx="602452" cy="602452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 rotWithShape="1"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560455" y="2767747"/>
            <a:ext cx="598325" cy="59832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174127" y="2769208"/>
            <a:ext cx="602452" cy="60245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9" name="Imagen 18"/>
          <p:cNvPicPr>
            <a:picLocks noChangeAspect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23327" y="2757825"/>
            <a:ext cx="598325" cy="59832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" name="Imagen 19"/>
          <p:cNvPicPr>
            <a:picLocks noChangeAspect="1"/>
          </p:cNvPicPr>
          <p:nvPr/>
        </p:nvPicPr>
        <p:blipFill rotWithShape="1"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060458" y="2757825"/>
            <a:ext cx="598325" cy="598325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 rotWithShape="1"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924165" y="2763736"/>
            <a:ext cx="590072" cy="59419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14959" y="3370538"/>
            <a:ext cx="606925" cy="59866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060286" y="3370538"/>
            <a:ext cx="598667" cy="598667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14959" y="4468864"/>
            <a:ext cx="602452" cy="59832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5" name="Imagen 24"/>
          <p:cNvPicPr>
            <a:picLocks noChangeAspect="1"/>
          </p:cNvPicPr>
          <p:nvPr/>
        </p:nvPicPr>
        <p:blipFill rotWithShape="1"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043953" y="4467906"/>
            <a:ext cx="614830" cy="61070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6" name="Imagen 25"/>
          <p:cNvPicPr>
            <a:picLocks noChangeAspect="1"/>
          </p:cNvPicPr>
          <p:nvPr/>
        </p:nvPicPr>
        <p:blipFill rotWithShape="1"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685676" y="4468864"/>
            <a:ext cx="598325" cy="598325"/>
          </a:xfrm>
          <a:prstGeom prst="rect">
            <a:avLst/>
          </a:prstGeom>
        </p:spPr>
      </p:pic>
      <p:pic>
        <p:nvPicPr>
          <p:cNvPr id="27" name="Imagen 26"/>
          <p:cNvPicPr>
            <a:picLocks noChangeAspect="1"/>
          </p:cNvPicPr>
          <p:nvPr/>
        </p:nvPicPr>
        <p:blipFill rotWithShape="1"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312299" y="4468864"/>
            <a:ext cx="598325" cy="59832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8" name="Imagen 27"/>
          <p:cNvPicPr>
            <a:picLocks noChangeAspect="1"/>
          </p:cNvPicPr>
          <p:nvPr/>
        </p:nvPicPr>
        <p:blipFill rotWithShape="1"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938922" y="4467906"/>
            <a:ext cx="598325" cy="59419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1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565309" y="4473294"/>
            <a:ext cx="587445" cy="583422"/>
          </a:xfrm>
          <a:prstGeom prst="rect">
            <a:avLst/>
          </a:prstGeom>
        </p:spPr>
      </p:pic>
      <p:pic>
        <p:nvPicPr>
          <p:cNvPr id="30" name="Imagen 29"/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14959" y="5537732"/>
            <a:ext cx="590043" cy="590043"/>
          </a:xfrm>
          <a:prstGeom prst="rect">
            <a:avLst/>
          </a:prstGeom>
        </p:spPr>
      </p:pic>
      <p:pic>
        <p:nvPicPr>
          <p:cNvPr id="31" name="Imagen 30"/>
          <p:cNvPicPr>
            <a:picLocks noChangeAspect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689917" y="5545815"/>
            <a:ext cx="594084" cy="58600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2" name="Imagen 31"/>
          <p:cNvPicPr>
            <a:picLocks noChangeAspect="1"/>
          </p:cNvPicPr>
          <p:nvPr/>
        </p:nvPicPr>
        <p:blipFill rotWithShape="1"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306208" y="5550481"/>
            <a:ext cx="586001" cy="586001"/>
          </a:xfrm>
          <a:prstGeom prst="rect">
            <a:avLst/>
          </a:prstGeom>
        </p:spPr>
      </p:pic>
      <p:pic>
        <p:nvPicPr>
          <p:cNvPr id="33" name="Imagen 32"/>
          <p:cNvPicPr>
            <a:picLocks noChangeAspect="1"/>
          </p:cNvPicPr>
          <p:nvPr/>
        </p:nvPicPr>
        <p:blipFill rotWithShape="1">
          <a:blip r:embed="rId1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936470" y="5546439"/>
            <a:ext cx="586002" cy="59004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4" name="Imagen 33"/>
          <p:cNvPicPr>
            <a:picLocks noChangeAspect="1"/>
          </p:cNvPicPr>
          <p:nvPr/>
        </p:nvPicPr>
        <p:blipFill rotWithShape="1"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057346" y="5545815"/>
            <a:ext cx="577918" cy="58196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5" name="Rectángulo 34"/>
          <p:cNvSpPr/>
          <p:nvPr/>
        </p:nvSpPr>
        <p:spPr>
          <a:xfrm>
            <a:off x="5929076" y="537306"/>
            <a:ext cx="5904207" cy="6024859"/>
          </a:xfrm>
          <a:prstGeom prst="rect">
            <a:avLst/>
          </a:prstGeom>
          <a:noFill/>
          <a:ln w="762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Z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298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>
            <a:grpSpLocks noChangeAspect="1"/>
          </p:cNvGrpSpPr>
          <p:nvPr/>
        </p:nvGrpSpPr>
        <p:grpSpPr>
          <a:xfrm>
            <a:off x="8817475" y="2370307"/>
            <a:ext cx="2038813" cy="1974759"/>
            <a:chOff x="2583482" y="6787"/>
            <a:chExt cx="7092741" cy="6869901"/>
          </a:xfrm>
        </p:grpSpPr>
        <p:pic>
          <p:nvPicPr>
            <p:cNvPr id="19" name="Imagen 18"/>
            <p:cNvPicPr>
              <a:picLocks noChangeAspect="1"/>
            </p:cNvPicPr>
            <p:nvPr/>
          </p:nvPicPr>
          <p:blipFill rotWithShape="1">
            <a:blip r:embed="rId2" cstate="print"/>
            <a:srcRect l="33688" t="2292" r="50182" b="66236"/>
            <a:stretch/>
          </p:blipFill>
          <p:spPr>
            <a:xfrm>
              <a:off x="8178877" y="791721"/>
              <a:ext cx="801174" cy="795761"/>
            </a:xfrm>
            <a:prstGeom prst="rect">
              <a:avLst/>
            </a:prstGeom>
          </p:spPr>
        </p:pic>
        <p:pic>
          <p:nvPicPr>
            <p:cNvPr id="20" name="Imagen 19"/>
            <p:cNvPicPr>
              <a:picLocks noChangeAspect="1"/>
            </p:cNvPicPr>
            <p:nvPr/>
          </p:nvPicPr>
          <p:blipFill rotWithShape="1">
            <a:blip r:embed="rId2" cstate="print"/>
            <a:srcRect l="50036" t="2293" r="34052" b="66450"/>
            <a:stretch/>
          </p:blipFill>
          <p:spPr>
            <a:xfrm>
              <a:off x="8765771" y="1733361"/>
              <a:ext cx="790348" cy="790348"/>
            </a:xfrm>
            <a:prstGeom prst="rect">
              <a:avLst/>
            </a:prstGeom>
          </p:spPr>
        </p:pic>
        <p:pic>
          <p:nvPicPr>
            <p:cNvPr id="21" name="Imagen 20"/>
            <p:cNvPicPr>
              <a:picLocks noChangeAspect="1"/>
            </p:cNvPicPr>
            <p:nvPr/>
          </p:nvPicPr>
          <p:blipFill rotWithShape="1">
            <a:blip r:embed="rId2" cstate="print"/>
            <a:srcRect l="82721" t="2292" r="1367" b="66664"/>
            <a:stretch/>
          </p:blipFill>
          <p:spPr>
            <a:xfrm>
              <a:off x="8765771" y="4147235"/>
              <a:ext cx="790348" cy="784934"/>
            </a:xfrm>
            <a:prstGeom prst="rect">
              <a:avLst/>
            </a:prstGeom>
          </p:spPr>
        </p:pic>
        <p:pic>
          <p:nvPicPr>
            <p:cNvPr id="22" name="Imagen 21"/>
            <p:cNvPicPr>
              <a:picLocks noChangeAspect="1"/>
            </p:cNvPicPr>
            <p:nvPr/>
          </p:nvPicPr>
          <p:blipFill rotWithShape="1">
            <a:blip r:embed="rId2" cstate="print"/>
            <a:srcRect l="1199" t="33764" r="82562" b="34550"/>
            <a:stretch/>
          </p:blipFill>
          <p:spPr>
            <a:xfrm>
              <a:off x="8173464" y="5236437"/>
              <a:ext cx="806587" cy="801174"/>
            </a:xfrm>
            <a:prstGeom prst="rect">
              <a:avLst/>
            </a:prstGeom>
          </p:spPr>
        </p:pic>
        <p:pic>
          <p:nvPicPr>
            <p:cNvPr id="23" name="Imagen 22"/>
            <p:cNvPicPr>
              <a:picLocks noChangeAspect="1"/>
            </p:cNvPicPr>
            <p:nvPr/>
          </p:nvPicPr>
          <p:blipFill rotWithShape="1">
            <a:blip r:embed="rId2" cstate="print"/>
            <a:srcRect l="17667" t="34193" r="66530" b="34763"/>
            <a:stretch/>
          </p:blipFill>
          <p:spPr>
            <a:xfrm>
              <a:off x="7237601" y="5886536"/>
              <a:ext cx="784934" cy="784934"/>
            </a:xfrm>
            <a:prstGeom prst="rect">
              <a:avLst/>
            </a:prstGeom>
          </p:spPr>
        </p:pic>
        <p:pic>
          <p:nvPicPr>
            <p:cNvPr id="24" name="Imagen 23"/>
            <p:cNvPicPr>
              <a:picLocks noChangeAspect="1"/>
            </p:cNvPicPr>
            <p:nvPr/>
          </p:nvPicPr>
          <p:blipFill rotWithShape="1">
            <a:blip r:embed="rId2" cstate="print"/>
            <a:srcRect l="33797" t="33979" r="50291" b="34763"/>
            <a:stretch/>
          </p:blipFill>
          <p:spPr>
            <a:xfrm>
              <a:off x="5753626" y="6086340"/>
              <a:ext cx="790348" cy="790348"/>
            </a:xfrm>
            <a:prstGeom prst="rect">
              <a:avLst/>
            </a:prstGeom>
          </p:spPr>
        </p:pic>
        <p:pic>
          <p:nvPicPr>
            <p:cNvPr id="25" name="Imagen 24"/>
            <p:cNvPicPr>
              <a:picLocks noChangeAspect="1"/>
            </p:cNvPicPr>
            <p:nvPr/>
          </p:nvPicPr>
          <p:blipFill rotWithShape="1">
            <a:blip r:embed="rId2" cstate="print"/>
            <a:srcRect l="50036" t="34193" r="33943" b="34763"/>
            <a:stretch/>
          </p:blipFill>
          <p:spPr>
            <a:xfrm>
              <a:off x="4213171" y="5892017"/>
              <a:ext cx="795761" cy="784934"/>
            </a:xfrm>
            <a:prstGeom prst="rect">
              <a:avLst/>
            </a:prstGeom>
          </p:spPr>
        </p:pic>
        <p:pic>
          <p:nvPicPr>
            <p:cNvPr id="26" name="Imagen 25"/>
            <p:cNvPicPr>
              <a:picLocks noChangeAspect="1"/>
            </p:cNvPicPr>
            <p:nvPr/>
          </p:nvPicPr>
          <p:blipFill rotWithShape="1">
            <a:blip r:embed="rId3" cstate="print"/>
            <a:srcRect l="82732" t="34193" r="1464" b="34763"/>
            <a:stretch/>
          </p:blipFill>
          <p:spPr>
            <a:xfrm>
              <a:off x="3289510" y="5236437"/>
              <a:ext cx="784934" cy="784934"/>
            </a:xfrm>
            <a:prstGeom prst="rect">
              <a:avLst/>
            </a:prstGeom>
          </p:spPr>
        </p:pic>
        <p:pic>
          <p:nvPicPr>
            <p:cNvPr id="27" name="Imagen 26"/>
            <p:cNvPicPr>
              <a:picLocks noChangeAspect="1"/>
            </p:cNvPicPr>
            <p:nvPr/>
          </p:nvPicPr>
          <p:blipFill rotWithShape="1">
            <a:blip r:embed="rId2" cstate="print"/>
            <a:srcRect l="1320" t="66093" r="82877" b="2863"/>
            <a:stretch/>
          </p:blipFill>
          <p:spPr>
            <a:xfrm>
              <a:off x="2680403" y="4147235"/>
              <a:ext cx="784934" cy="784934"/>
            </a:xfrm>
            <a:prstGeom prst="rect">
              <a:avLst/>
            </a:prstGeom>
          </p:spPr>
        </p:pic>
        <p:pic>
          <p:nvPicPr>
            <p:cNvPr id="28" name="Imagen 27"/>
            <p:cNvPicPr>
              <a:picLocks noChangeAspect="1"/>
            </p:cNvPicPr>
            <p:nvPr/>
          </p:nvPicPr>
          <p:blipFill rotWithShape="1">
            <a:blip r:embed="rId2" cstate="print"/>
            <a:srcRect l="17558" t="66092" r="66639" b="3078"/>
            <a:stretch/>
          </p:blipFill>
          <p:spPr>
            <a:xfrm>
              <a:off x="2583482" y="3034058"/>
              <a:ext cx="784934" cy="779521"/>
            </a:xfrm>
            <a:prstGeom prst="rect">
              <a:avLst/>
            </a:prstGeom>
          </p:spPr>
        </p:pic>
        <p:pic>
          <p:nvPicPr>
            <p:cNvPr id="29" name="Imagen 28"/>
            <p:cNvPicPr>
              <a:picLocks noChangeAspect="1"/>
            </p:cNvPicPr>
            <p:nvPr/>
          </p:nvPicPr>
          <p:blipFill rotWithShape="1">
            <a:blip r:embed="rId2" cstate="print"/>
            <a:srcRect l="33906" t="66093" r="50182" b="2863"/>
            <a:stretch/>
          </p:blipFill>
          <p:spPr>
            <a:xfrm>
              <a:off x="2743450" y="1733361"/>
              <a:ext cx="790347" cy="784934"/>
            </a:xfrm>
            <a:prstGeom prst="rect">
              <a:avLst/>
            </a:prstGeom>
          </p:spPr>
        </p:pic>
        <p:pic>
          <p:nvPicPr>
            <p:cNvPr id="30" name="Imagen 29"/>
            <p:cNvPicPr>
              <a:picLocks noChangeAspect="1"/>
            </p:cNvPicPr>
            <p:nvPr/>
          </p:nvPicPr>
          <p:blipFill rotWithShape="1">
            <a:blip r:embed="rId2" cstate="print"/>
            <a:srcRect l="50254" t="66093" r="33943" b="2863"/>
            <a:stretch/>
          </p:blipFill>
          <p:spPr>
            <a:xfrm>
              <a:off x="3273970" y="802548"/>
              <a:ext cx="784934" cy="784934"/>
            </a:xfrm>
            <a:prstGeom prst="rect">
              <a:avLst/>
            </a:prstGeom>
          </p:spPr>
        </p:pic>
        <p:pic>
          <p:nvPicPr>
            <p:cNvPr id="31" name="Imagen 30"/>
            <p:cNvPicPr>
              <a:picLocks noChangeAspect="1"/>
            </p:cNvPicPr>
            <p:nvPr/>
          </p:nvPicPr>
          <p:blipFill rotWithShape="1">
            <a:blip r:embed="rId2" cstate="print"/>
            <a:srcRect l="66493" t="65878" r="17704" b="2864"/>
            <a:stretch/>
          </p:blipFill>
          <p:spPr>
            <a:xfrm>
              <a:off x="4223997" y="50274"/>
              <a:ext cx="784935" cy="790348"/>
            </a:xfrm>
            <a:prstGeom prst="rect">
              <a:avLst/>
            </a:prstGeom>
          </p:spPr>
        </p:pic>
        <p:pic>
          <p:nvPicPr>
            <p:cNvPr id="33" name="Imagen 32"/>
            <p:cNvPicPr>
              <a:picLocks noChangeAspect="1"/>
            </p:cNvPicPr>
            <p:nvPr/>
          </p:nvPicPr>
          <p:blipFill rotWithShape="1">
            <a:blip r:embed="rId2" cstate="print"/>
            <a:srcRect l="1428" t="2292" r="82770" b="66664"/>
            <a:stretch/>
          </p:blipFill>
          <p:spPr>
            <a:xfrm>
              <a:off x="5753626" y="6787"/>
              <a:ext cx="784934" cy="784934"/>
            </a:xfrm>
            <a:prstGeom prst="rect">
              <a:avLst/>
            </a:prstGeom>
          </p:spPr>
        </p:pic>
        <p:pic>
          <p:nvPicPr>
            <p:cNvPr id="34" name="Imagen 33"/>
            <p:cNvPicPr>
              <a:picLocks noChangeAspect="1"/>
            </p:cNvPicPr>
            <p:nvPr/>
          </p:nvPicPr>
          <p:blipFill rotWithShape="1">
            <a:blip r:embed="rId2" cstate="print"/>
            <a:srcRect l="17667" t="2292" r="66530" b="66664"/>
            <a:stretch/>
          </p:blipFill>
          <p:spPr>
            <a:xfrm>
              <a:off x="7237601" y="55688"/>
              <a:ext cx="784934" cy="784934"/>
            </a:xfrm>
            <a:prstGeom prst="rect">
              <a:avLst/>
            </a:prstGeom>
          </p:spPr>
        </p:pic>
        <p:pic>
          <p:nvPicPr>
            <p:cNvPr id="35" name="Imagen 34"/>
            <p:cNvPicPr>
              <a:picLocks noChangeAspect="1"/>
            </p:cNvPicPr>
            <p:nvPr/>
          </p:nvPicPr>
          <p:blipFill rotWithShape="1">
            <a:blip r:embed="rId4" cstate="print"/>
            <a:srcRect l="66493" t="34193" r="17704" b="34763"/>
            <a:stretch/>
          </p:blipFill>
          <p:spPr>
            <a:xfrm>
              <a:off x="5104055" y="2424713"/>
              <a:ext cx="1954538" cy="1954538"/>
            </a:xfrm>
            <a:prstGeom prst="rect">
              <a:avLst/>
            </a:prstGeom>
          </p:spPr>
        </p:pic>
        <p:pic>
          <p:nvPicPr>
            <p:cNvPr id="36" name="Imagen 35"/>
            <p:cNvPicPr>
              <a:picLocks noChangeAspect="1"/>
            </p:cNvPicPr>
            <p:nvPr/>
          </p:nvPicPr>
          <p:blipFill rotWithShape="1">
            <a:blip r:embed="rId2" cstate="print"/>
            <a:srcRect l="66494" t="2293" r="17921" b="66878"/>
            <a:stretch/>
          </p:blipFill>
          <p:spPr>
            <a:xfrm>
              <a:off x="8902116" y="2941605"/>
              <a:ext cx="774107" cy="779521"/>
            </a:xfrm>
            <a:prstGeom prst="rect">
              <a:avLst/>
            </a:prstGeom>
          </p:spPr>
        </p:pic>
      </p:grpSp>
      <p:sp>
        <p:nvSpPr>
          <p:cNvPr id="4" name="3 Rectángulo"/>
          <p:cNvSpPr/>
          <p:nvPr/>
        </p:nvSpPr>
        <p:spPr>
          <a:xfrm>
            <a:off x="754369" y="1532645"/>
            <a:ext cx="3393743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>
              <a:latin typeface="Segoe UI" pitchFamily="34" charset="0"/>
              <a:cs typeface="Segoe UI" pitchFamily="34" charset="0"/>
            </a:endParaRPr>
          </a:p>
          <a:p>
            <a:pPr marL="177800" lvl="0" indent="-177800">
              <a:buFont typeface="Arial" pitchFamily="34" charset="0"/>
              <a:buChar char="•"/>
            </a:pPr>
            <a:r>
              <a:rPr lang="en-US" sz="1400" spc="90" dirty="0" err="1" smtClean="0">
                <a:solidFill>
                  <a:prstClr val="black"/>
                </a:solidFill>
                <a:latin typeface="Segoe UI" pitchFamily="34" charset="0"/>
                <a:cs typeface="Segoe UI" pitchFamily="34" charset="0"/>
              </a:rPr>
              <a:t>Prosperidad</a:t>
            </a:r>
            <a:r>
              <a:rPr lang="en-US" sz="1400" spc="90" dirty="0" smtClean="0">
                <a:solidFill>
                  <a:prstClr val="black"/>
                </a:solidFill>
                <a:latin typeface="Segoe UI" pitchFamily="34" charset="0"/>
                <a:cs typeface="Segoe UI" pitchFamily="34" charset="0"/>
              </a:rPr>
              <a:t> </a:t>
            </a:r>
            <a:r>
              <a:rPr lang="en-US" sz="1400" spc="90" dirty="0" err="1" smtClean="0">
                <a:solidFill>
                  <a:prstClr val="black"/>
                </a:solidFill>
                <a:latin typeface="Segoe UI" pitchFamily="34" charset="0"/>
                <a:cs typeface="Segoe UI" pitchFamily="34" charset="0"/>
              </a:rPr>
              <a:t>urbana</a:t>
            </a:r>
            <a:r>
              <a:rPr lang="en-US" sz="1400" spc="90" dirty="0">
                <a:solidFill>
                  <a:prstClr val="black"/>
                </a:solidFill>
                <a:latin typeface="Segoe UI" pitchFamily="34" charset="0"/>
                <a:cs typeface="Segoe UI" pitchFamily="34" charset="0"/>
              </a:rPr>
              <a:t> </a:t>
            </a:r>
            <a:r>
              <a:rPr lang="en-US" sz="1400" spc="90" dirty="0" err="1" smtClean="0">
                <a:solidFill>
                  <a:prstClr val="black"/>
                </a:solidFill>
                <a:latin typeface="Segoe UI" pitchFamily="34" charset="0"/>
                <a:cs typeface="Segoe UI" pitchFamily="34" charset="0"/>
              </a:rPr>
              <a:t>sostenible</a:t>
            </a:r>
            <a:r>
              <a:rPr lang="en-US" sz="1400" spc="90" dirty="0" smtClean="0">
                <a:solidFill>
                  <a:prstClr val="black"/>
                </a:solidFill>
                <a:latin typeface="Segoe UI" pitchFamily="34" charset="0"/>
                <a:cs typeface="Segoe UI" pitchFamily="34" charset="0"/>
              </a:rPr>
              <a:t> e </a:t>
            </a:r>
            <a:r>
              <a:rPr lang="en-US" sz="1400" spc="90" dirty="0" err="1" smtClean="0">
                <a:solidFill>
                  <a:prstClr val="black"/>
                </a:solidFill>
                <a:latin typeface="Segoe UI" pitchFamily="34" charset="0"/>
                <a:cs typeface="Segoe UI" pitchFamily="34" charset="0"/>
              </a:rPr>
              <a:t>inclusiva</a:t>
            </a:r>
            <a:r>
              <a:rPr lang="en-US" sz="1400" spc="90" dirty="0" smtClean="0">
                <a:solidFill>
                  <a:prstClr val="black"/>
                </a:solidFill>
                <a:latin typeface="Segoe UI" pitchFamily="34" charset="0"/>
                <a:cs typeface="Segoe UI" pitchFamily="34" charset="0"/>
              </a:rPr>
              <a:t>, </a:t>
            </a:r>
            <a:r>
              <a:rPr lang="en-US" sz="1400" spc="90" dirty="0" err="1" smtClean="0">
                <a:solidFill>
                  <a:prstClr val="black"/>
                </a:solidFill>
                <a:latin typeface="Segoe UI" pitchFamily="34" charset="0"/>
                <a:cs typeface="Segoe UI" pitchFamily="34" charset="0"/>
              </a:rPr>
              <a:t>oportunidades</a:t>
            </a:r>
            <a:r>
              <a:rPr lang="en-US" sz="1400" spc="90" dirty="0" smtClean="0">
                <a:solidFill>
                  <a:prstClr val="black"/>
                </a:solidFill>
                <a:latin typeface="Segoe UI" pitchFamily="34" charset="0"/>
                <a:cs typeface="Segoe UI" pitchFamily="34" charset="0"/>
              </a:rPr>
              <a:t> </a:t>
            </a:r>
            <a:r>
              <a:rPr lang="en-US" sz="1400" spc="90" dirty="0" err="1" smtClean="0">
                <a:solidFill>
                  <a:prstClr val="black"/>
                </a:solidFill>
                <a:latin typeface="Segoe UI" pitchFamily="34" charset="0"/>
                <a:cs typeface="Segoe UI" pitchFamily="34" charset="0"/>
              </a:rPr>
              <a:t>para</a:t>
            </a:r>
            <a:r>
              <a:rPr lang="en-US" sz="1400" spc="90" dirty="0" smtClean="0">
                <a:solidFill>
                  <a:prstClr val="black"/>
                </a:solidFill>
                <a:latin typeface="Segoe UI" pitchFamily="34" charset="0"/>
                <a:cs typeface="Segoe UI" pitchFamily="34" charset="0"/>
              </a:rPr>
              <a:t> </a:t>
            </a:r>
            <a:r>
              <a:rPr lang="en-US" sz="1400" spc="90" dirty="0" err="1" smtClean="0">
                <a:solidFill>
                  <a:prstClr val="black"/>
                </a:solidFill>
                <a:latin typeface="Segoe UI" pitchFamily="34" charset="0"/>
                <a:cs typeface="Segoe UI" pitchFamily="34" charset="0"/>
              </a:rPr>
              <a:t>todos</a:t>
            </a:r>
            <a:r>
              <a:rPr lang="en-US" sz="1400" spc="90" dirty="0" smtClean="0">
                <a:solidFill>
                  <a:prstClr val="black"/>
                </a:solidFill>
                <a:latin typeface="Segoe UI" pitchFamily="34" charset="0"/>
                <a:cs typeface="Segoe UI" pitchFamily="34" charset="0"/>
              </a:rPr>
              <a:t>. </a:t>
            </a:r>
            <a:r>
              <a:rPr lang="en-US" sz="1000" spc="90" dirty="0" smtClean="0">
                <a:solidFill>
                  <a:schemeClr val="bg1">
                    <a:lumMod val="75000"/>
                  </a:schemeClr>
                </a:solidFill>
                <a:latin typeface="Segoe UI" pitchFamily="34" charset="0"/>
                <a:cs typeface="Segoe UI" pitchFamily="34" charset="0"/>
              </a:rPr>
              <a:t>Sustainable and inclusive urban prosperity and opportunities for all</a:t>
            </a:r>
          </a:p>
          <a:p>
            <a:pPr marL="177800" lvl="0" indent="-177800">
              <a:buFont typeface="Arial" pitchFamily="34" charset="0"/>
              <a:buChar char="•"/>
            </a:pPr>
            <a:endParaRPr lang="en-US" sz="1400" spc="90" dirty="0" smtClean="0">
              <a:solidFill>
                <a:prstClr val="black"/>
              </a:solidFill>
              <a:latin typeface="Segoe UI" pitchFamily="34" charset="0"/>
              <a:cs typeface="Segoe UI" pitchFamily="34" charset="0"/>
            </a:endParaRPr>
          </a:p>
          <a:p>
            <a:pPr marL="177800" indent="-177800">
              <a:buFont typeface="Arial" pitchFamily="34" charset="0"/>
              <a:buChar char="•"/>
            </a:pPr>
            <a:r>
              <a:rPr lang="en-US" sz="1400" spc="90" dirty="0" err="1" smtClean="0">
                <a:latin typeface="Segoe UI" pitchFamily="34" charset="0"/>
                <a:cs typeface="Segoe UI" pitchFamily="34" charset="0"/>
              </a:rPr>
              <a:t>Desarrollo</a:t>
            </a:r>
            <a:r>
              <a:rPr lang="en-US" sz="1400" spc="90" dirty="0" smtClean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400" spc="90" dirty="0" err="1" smtClean="0">
                <a:latin typeface="Segoe UI" pitchFamily="34" charset="0"/>
                <a:cs typeface="Segoe UI" pitchFamily="34" charset="0"/>
              </a:rPr>
              <a:t>urbano</a:t>
            </a:r>
            <a:r>
              <a:rPr lang="en-US" sz="1400" spc="90" dirty="0" smtClean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400" spc="90" dirty="0" err="1" smtClean="0">
                <a:latin typeface="Segoe UI" pitchFamily="34" charset="0"/>
                <a:cs typeface="Segoe UI" pitchFamily="34" charset="0"/>
              </a:rPr>
              <a:t>sustentable</a:t>
            </a:r>
            <a:r>
              <a:rPr lang="en-US" sz="1400" spc="90" dirty="0" smtClean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400" spc="90" dirty="0" err="1" smtClean="0">
                <a:latin typeface="Segoe UI" pitchFamily="34" charset="0"/>
                <a:cs typeface="Segoe UI" pitchFamily="34" charset="0"/>
              </a:rPr>
              <a:t>para</a:t>
            </a:r>
            <a:r>
              <a:rPr lang="en-US" sz="1400" spc="90" dirty="0" smtClean="0">
                <a:latin typeface="Segoe UI" pitchFamily="34" charset="0"/>
                <a:cs typeface="Segoe UI" pitchFamily="34" charset="0"/>
              </a:rPr>
              <a:t> la </a:t>
            </a:r>
            <a:r>
              <a:rPr lang="en-US" sz="1400" spc="90" dirty="0" err="1" smtClean="0">
                <a:latin typeface="Segoe UI" pitchFamily="34" charset="0"/>
                <a:cs typeface="Segoe UI" pitchFamily="34" charset="0"/>
              </a:rPr>
              <a:t>inclusión</a:t>
            </a:r>
            <a:r>
              <a:rPr lang="en-US" sz="1400" spc="90" dirty="0" smtClean="0">
                <a:latin typeface="Segoe UI" pitchFamily="34" charset="0"/>
                <a:cs typeface="Segoe UI" pitchFamily="34" charset="0"/>
              </a:rPr>
              <a:t> social y la </a:t>
            </a:r>
            <a:r>
              <a:rPr lang="en-US" sz="1400" spc="90" dirty="0" err="1" smtClean="0">
                <a:latin typeface="Segoe UI" pitchFamily="34" charset="0"/>
                <a:cs typeface="Segoe UI" pitchFamily="34" charset="0"/>
              </a:rPr>
              <a:t>eradicación</a:t>
            </a:r>
            <a:r>
              <a:rPr lang="en-US" sz="1400" spc="90" dirty="0" smtClean="0">
                <a:latin typeface="Segoe UI" pitchFamily="34" charset="0"/>
                <a:cs typeface="Segoe UI" pitchFamily="34" charset="0"/>
              </a:rPr>
              <a:t> de la </a:t>
            </a:r>
            <a:r>
              <a:rPr lang="en-US" sz="1400" spc="90" dirty="0" err="1" smtClean="0">
                <a:latin typeface="Segoe UI" pitchFamily="34" charset="0"/>
                <a:cs typeface="Segoe UI" pitchFamily="34" charset="0"/>
              </a:rPr>
              <a:t>pobreza</a:t>
            </a:r>
            <a:r>
              <a:rPr lang="en-US" sz="1400" spc="90" dirty="0" smtClean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000" spc="90" dirty="0" smtClean="0">
                <a:solidFill>
                  <a:schemeClr val="bg1">
                    <a:lumMod val="75000"/>
                  </a:schemeClr>
                </a:solidFill>
                <a:latin typeface="Segoe UI" pitchFamily="34" charset="0"/>
                <a:cs typeface="Segoe UI" pitchFamily="34" charset="0"/>
              </a:rPr>
              <a:t>Sustainable urban development for social inclusion and poverty eradication</a:t>
            </a:r>
          </a:p>
          <a:p>
            <a:pPr marL="177800" indent="-177800">
              <a:buFont typeface="Arial" pitchFamily="34" charset="0"/>
              <a:buChar char="•"/>
            </a:pPr>
            <a:endParaRPr lang="en-US" sz="1400" spc="90" dirty="0" smtClean="0">
              <a:latin typeface="Segoe UI" pitchFamily="34" charset="0"/>
              <a:cs typeface="Segoe UI" pitchFamily="34" charset="0"/>
            </a:endParaRPr>
          </a:p>
          <a:p>
            <a:pPr marL="177800" indent="-177800">
              <a:buFont typeface="Arial" pitchFamily="34" charset="0"/>
              <a:buChar char="•"/>
            </a:pPr>
            <a:r>
              <a:rPr lang="en-US" sz="1400" spc="90" dirty="0" err="1" smtClean="0">
                <a:latin typeface="Segoe UI" pitchFamily="34" charset="0"/>
                <a:cs typeface="Segoe UI" pitchFamily="34" charset="0"/>
              </a:rPr>
              <a:t>Desarrollo</a:t>
            </a:r>
            <a:r>
              <a:rPr lang="en-US" sz="1400" spc="90" dirty="0" smtClean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400" spc="90" dirty="0" err="1" smtClean="0">
                <a:latin typeface="Segoe UI" pitchFamily="34" charset="0"/>
                <a:cs typeface="Segoe UI" pitchFamily="34" charset="0"/>
              </a:rPr>
              <a:t>urbano</a:t>
            </a:r>
            <a:r>
              <a:rPr lang="en-US" sz="1400" spc="90" dirty="0" smtClean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400" spc="90" dirty="0" err="1" smtClean="0">
                <a:latin typeface="Segoe UI" pitchFamily="34" charset="0"/>
                <a:cs typeface="Segoe UI" pitchFamily="34" charset="0"/>
              </a:rPr>
              <a:t>ambientalmente</a:t>
            </a:r>
            <a:r>
              <a:rPr lang="en-US" sz="1400" spc="90" dirty="0" smtClean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400" spc="90" dirty="0" err="1" smtClean="0">
                <a:latin typeface="Segoe UI" pitchFamily="34" charset="0"/>
                <a:cs typeface="Segoe UI" pitchFamily="34" charset="0"/>
              </a:rPr>
              <a:t>amigable</a:t>
            </a:r>
            <a:r>
              <a:rPr lang="en-US" sz="1400" spc="90" dirty="0" smtClean="0">
                <a:latin typeface="Segoe UI" pitchFamily="34" charset="0"/>
                <a:cs typeface="Segoe UI" pitchFamily="34" charset="0"/>
              </a:rPr>
              <a:t> y </a:t>
            </a:r>
            <a:r>
              <a:rPr lang="en-US" sz="1400" spc="90" dirty="0" err="1" smtClean="0">
                <a:latin typeface="Segoe UI" pitchFamily="34" charset="0"/>
                <a:cs typeface="Segoe UI" pitchFamily="34" charset="0"/>
              </a:rPr>
              <a:t>resiliente</a:t>
            </a:r>
            <a:r>
              <a:rPr lang="en-US" sz="1400" spc="90" dirty="0" smtClean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000" spc="90" dirty="0" smtClean="0">
                <a:solidFill>
                  <a:schemeClr val="bg1">
                    <a:lumMod val="75000"/>
                  </a:schemeClr>
                </a:solidFill>
                <a:latin typeface="Segoe UI" pitchFamily="34" charset="0"/>
                <a:cs typeface="Segoe UI" pitchFamily="34" charset="0"/>
              </a:rPr>
              <a:t>Environmentally sound and resilient urban development</a:t>
            </a:r>
            <a:endParaRPr lang="es-ES" sz="1000" spc="90" dirty="0" smtClean="0">
              <a:solidFill>
                <a:schemeClr val="bg1">
                  <a:lumMod val="7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754369" y="964224"/>
            <a:ext cx="3393743" cy="5684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50000"/>
                  </a:schemeClr>
                </a:solidFill>
                <a:latin typeface="Segoe UI" pitchFamily="34" charset="0"/>
                <a:cs typeface="Segoe UI" pitchFamily="34" charset="0"/>
              </a:rPr>
              <a:t>A. Acuerdos «transformadoras»</a:t>
            </a:r>
            <a:endParaRPr lang="es-ES" dirty="0">
              <a:solidFill>
                <a:schemeClr val="tx2">
                  <a:lumMod val="50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2" name="31 Rectángulo"/>
          <p:cNvSpPr/>
          <p:nvPr/>
        </p:nvSpPr>
        <p:spPr>
          <a:xfrm>
            <a:off x="4414244" y="1549871"/>
            <a:ext cx="3393743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>
              <a:latin typeface="Segoe UI" pitchFamily="34" charset="0"/>
              <a:cs typeface="Segoe UI" pitchFamily="34" charset="0"/>
            </a:endParaRPr>
          </a:p>
          <a:p>
            <a:pPr marL="177800" lvl="0" indent="-177800">
              <a:buFont typeface="Arial" pitchFamily="34" charset="0"/>
              <a:buChar char="•"/>
            </a:pPr>
            <a:r>
              <a:rPr lang="en-US" sz="1400" spc="90" dirty="0" err="1" smtClean="0">
                <a:latin typeface="Segoe UI" pitchFamily="34" charset="0"/>
                <a:cs typeface="Segoe UI" pitchFamily="34" charset="0"/>
              </a:rPr>
              <a:t>Construyendo</a:t>
            </a:r>
            <a:r>
              <a:rPr lang="en-US" sz="1400" spc="90" dirty="0" smtClean="0">
                <a:latin typeface="Segoe UI" pitchFamily="34" charset="0"/>
                <a:cs typeface="Segoe UI" pitchFamily="34" charset="0"/>
              </a:rPr>
              <a:t> la </a:t>
            </a:r>
            <a:r>
              <a:rPr lang="en-US" sz="1400" spc="90" dirty="0" err="1" smtClean="0">
                <a:latin typeface="Segoe UI" pitchFamily="34" charset="0"/>
                <a:cs typeface="Segoe UI" pitchFamily="34" charset="0"/>
              </a:rPr>
              <a:t>estructura</a:t>
            </a:r>
            <a:r>
              <a:rPr lang="en-US" sz="1400" spc="90" dirty="0" smtClean="0">
                <a:latin typeface="Segoe UI" pitchFamily="34" charset="0"/>
                <a:cs typeface="Segoe UI" pitchFamily="34" charset="0"/>
              </a:rPr>
              <a:t> de </a:t>
            </a:r>
            <a:r>
              <a:rPr lang="en-US" sz="1400" spc="90" dirty="0" err="1" smtClean="0">
                <a:latin typeface="Segoe UI" pitchFamily="34" charset="0"/>
                <a:cs typeface="Segoe UI" pitchFamily="34" charset="0"/>
              </a:rPr>
              <a:t>gobernanza</a:t>
            </a:r>
            <a:r>
              <a:rPr lang="en-US" sz="1400" spc="90" dirty="0" smtClean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400" spc="90" dirty="0" err="1" smtClean="0">
                <a:latin typeface="Segoe UI" pitchFamily="34" charset="0"/>
                <a:cs typeface="Segoe UI" pitchFamily="34" charset="0"/>
              </a:rPr>
              <a:t>urbana</a:t>
            </a:r>
            <a:r>
              <a:rPr lang="en-US" sz="1400" spc="90" dirty="0" smtClean="0">
                <a:latin typeface="Segoe UI" pitchFamily="34" charset="0"/>
                <a:cs typeface="Segoe UI" pitchFamily="34" charset="0"/>
              </a:rPr>
              <a:t>: </a:t>
            </a:r>
            <a:r>
              <a:rPr lang="en-US" sz="1400" spc="90" dirty="0" err="1" smtClean="0">
                <a:latin typeface="Segoe UI" pitchFamily="34" charset="0"/>
                <a:cs typeface="Segoe UI" pitchFamily="34" charset="0"/>
              </a:rPr>
              <a:t>estableciendo</a:t>
            </a:r>
            <a:r>
              <a:rPr lang="en-US" sz="1400" spc="90" dirty="0" smtClean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400" spc="90" dirty="0" err="1" smtClean="0">
                <a:latin typeface="Segoe UI" pitchFamily="34" charset="0"/>
                <a:cs typeface="Segoe UI" pitchFamily="34" charset="0"/>
              </a:rPr>
              <a:t>una</a:t>
            </a:r>
            <a:r>
              <a:rPr lang="en-US" sz="1400" spc="90" dirty="0" smtClean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400" spc="90" dirty="0" err="1" smtClean="0">
                <a:latin typeface="Segoe UI" pitchFamily="34" charset="0"/>
                <a:cs typeface="Segoe UI" pitchFamily="34" charset="0"/>
              </a:rPr>
              <a:t>marco</a:t>
            </a:r>
            <a:r>
              <a:rPr lang="en-US" sz="1400" spc="90" dirty="0" smtClean="0">
                <a:latin typeface="Segoe UI" pitchFamily="34" charset="0"/>
                <a:cs typeface="Segoe UI" pitchFamily="34" charset="0"/>
              </a:rPr>
              <a:t> de </a:t>
            </a:r>
            <a:r>
              <a:rPr lang="en-US" sz="1400" spc="90" dirty="0" err="1" smtClean="0">
                <a:latin typeface="Segoe UI" pitchFamily="34" charset="0"/>
                <a:cs typeface="Segoe UI" pitchFamily="34" charset="0"/>
              </a:rPr>
              <a:t>apoyo</a:t>
            </a:r>
            <a:r>
              <a:rPr lang="en-US" sz="1400" spc="90" dirty="0" smtClean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000" spc="90" dirty="0" smtClean="0">
                <a:solidFill>
                  <a:schemeClr val="bg1">
                    <a:lumMod val="75000"/>
                  </a:schemeClr>
                </a:solidFill>
                <a:latin typeface="Segoe UI" pitchFamily="34" charset="0"/>
                <a:cs typeface="Segoe UI" pitchFamily="34" charset="0"/>
              </a:rPr>
              <a:t>Building the urban governance structure: establishing a supportive framework</a:t>
            </a:r>
          </a:p>
          <a:p>
            <a:pPr marL="177800" lvl="0" indent="-177800">
              <a:buFont typeface="Arial" pitchFamily="34" charset="0"/>
              <a:buChar char="•"/>
            </a:pPr>
            <a:endParaRPr lang="en-US" sz="1400" spc="90" dirty="0" smtClean="0">
              <a:solidFill>
                <a:prstClr val="black"/>
              </a:solidFill>
              <a:latin typeface="Segoe UI" pitchFamily="34" charset="0"/>
              <a:cs typeface="Segoe UI" pitchFamily="34" charset="0"/>
            </a:endParaRPr>
          </a:p>
          <a:p>
            <a:pPr marL="177800" indent="-177800">
              <a:buFont typeface="Arial" pitchFamily="34" charset="0"/>
              <a:buChar char="•"/>
            </a:pPr>
            <a:r>
              <a:rPr lang="en-US" sz="1400" spc="90" dirty="0" err="1" smtClean="0">
                <a:latin typeface="Segoe UI" pitchFamily="34" charset="0"/>
                <a:cs typeface="Segoe UI" pitchFamily="34" charset="0"/>
              </a:rPr>
              <a:t>Planificando</a:t>
            </a:r>
            <a:r>
              <a:rPr lang="en-US" sz="1400" spc="90" dirty="0" smtClean="0">
                <a:latin typeface="Segoe UI" pitchFamily="34" charset="0"/>
                <a:cs typeface="Segoe UI" pitchFamily="34" charset="0"/>
              </a:rPr>
              <a:t> y </a:t>
            </a:r>
            <a:r>
              <a:rPr lang="en-US" sz="1400" spc="90" dirty="0" err="1" smtClean="0">
                <a:latin typeface="Segoe UI" pitchFamily="34" charset="0"/>
                <a:cs typeface="Segoe UI" pitchFamily="34" charset="0"/>
              </a:rPr>
              <a:t>gestionando</a:t>
            </a:r>
            <a:r>
              <a:rPr lang="en-US" sz="1400" spc="90" dirty="0" smtClean="0">
                <a:latin typeface="Segoe UI" pitchFamily="34" charset="0"/>
                <a:cs typeface="Segoe UI" pitchFamily="34" charset="0"/>
              </a:rPr>
              <a:t> el </a:t>
            </a:r>
            <a:r>
              <a:rPr lang="en-US" sz="1400" spc="90" dirty="0" err="1" smtClean="0">
                <a:latin typeface="Segoe UI" pitchFamily="34" charset="0"/>
                <a:cs typeface="Segoe UI" pitchFamily="34" charset="0"/>
              </a:rPr>
              <a:t>desarrollo</a:t>
            </a:r>
            <a:r>
              <a:rPr lang="en-US" sz="1400" spc="90" dirty="0" smtClean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400" spc="90" dirty="0" err="1" smtClean="0">
                <a:latin typeface="Segoe UI" pitchFamily="34" charset="0"/>
                <a:cs typeface="Segoe UI" pitchFamily="34" charset="0"/>
              </a:rPr>
              <a:t>espacial</a:t>
            </a:r>
            <a:r>
              <a:rPr lang="en-US" sz="1400" spc="90" dirty="0" smtClean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400" spc="90" dirty="0" err="1" smtClean="0">
                <a:latin typeface="Segoe UI" pitchFamily="34" charset="0"/>
                <a:cs typeface="Segoe UI" pitchFamily="34" charset="0"/>
              </a:rPr>
              <a:t>urbano</a:t>
            </a:r>
            <a:r>
              <a:rPr lang="en-US" sz="1400" spc="90" dirty="0" smtClean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000" spc="90" dirty="0" smtClean="0">
                <a:solidFill>
                  <a:schemeClr val="bg1">
                    <a:lumMod val="75000"/>
                  </a:schemeClr>
                </a:solidFill>
                <a:latin typeface="Segoe UI" pitchFamily="34" charset="0"/>
                <a:cs typeface="Segoe UI" pitchFamily="34" charset="0"/>
              </a:rPr>
              <a:t>Planning and managing urban spatial development</a:t>
            </a:r>
          </a:p>
          <a:p>
            <a:pPr marL="177800" indent="-177800">
              <a:buFont typeface="Arial" pitchFamily="34" charset="0"/>
              <a:buChar char="•"/>
            </a:pPr>
            <a:endParaRPr lang="en-US" sz="1400" spc="90" dirty="0" smtClean="0">
              <a:latin typeface="Segoe UI" pitchFamily="34" charset="0"/>
              <a:cs typeface="Segoe UI" pitchFamily="34" charset="0"/>
            </a:endParaRPr>
          </a:p>
          <a:p>
            <a:pPr marL="177800" indent="-177800">
              <a:buFont typeface="Arial" pitchFamily="34" charset="0"/>
              <a:buChar char="•"/>
            </a:pPr>
            <a:r>
              <a:rPr lang="es-ES" sz="1400" spc="90" dirty="0" smtClean="0">
                <a:latin typeface="Segoe UI" pitchFamily="34" charset="0"/>
                <a:cs typeface="Segoe UI" pitchFamily="34" charset="0"/>
              </a:rPr>
              <a:t>Recursos para la implementación. </a:t>
            </a:r>
            <a:r>
              <a:rPr lang="es-ES" sz="1000" spc="90" dirty="0" err="1" smtClean="0">
                <a:solidFill>
                  <a:schemeClr val="bg1">
                    <a:lumMod val="75000"/>
                  </a:schemeClr>
                </a:solidFill>
                <a:latin typeface="Segoe UI" pitchFamily="34" charset="0"/>
                <a:cs typeface="Segoe UI" pitchFamily="34" charset="0"/>
              </a:rPr>
              <a:t>Means</a:t>
            </a:r>
            <a:r>
              <a:rPr lang="es-ES" sz="1000" spc="90" dirty="0" smtClean="0">
                <a:solidFill>
                  <a:schemeClr val="bg1">
                    <a:lumMod val="75000"/>
                  </a:schemeClr>
                </a:solidFill>
                <a:latin typeface="Segoe UI" pitchFamily="34" charset="0"/>
                <a:cs typeface="Segoe UI" pitchFamily="34" charset="0"/>
              </a:rPr>
              <a:t> </a:t>
            </a:r>
            <a:r>
              <a:rPr lang="es-ES" sz="1000" spc="90" dirty="0">
                <a:solidFill>
                  <a:schemeClr val="bg1">
                    <a:lumMod val="75000"/>
                  </a:schemeClr>
                </a:solidFill>
                <a:latin typeface="Segoe UI" pitchFamily="34" charset="0"/>
                <a:cs typeface="Segoe UI" pitchFamily="34" charset="0"/>
              </a:rPr>
              <a:t>of  </a:t>
            </a:r>
            <a:r>
              <a:rPr lang="es-ES" sz="1000" spc="90" dirty="0" err="1">
                <a:solidFill>
                  <a:schemeClr val="bg1">
                    <a:lumMod val="75000"/>
                  </a:schemeClr>
                </a:solidFill>
                <a:latin typeface="Segoe UI" pitchFamily="34" charset="0"/>
                <a:cs typeface="Segoe UI" pitchFamily="34" charset="0"/>
              </a:rPr>
              <a:t>implementation</a:t>
            </a:r>
            <a:r>
              <a:rPr lang="es-ES" sz="1000" spc="90" dirty="0">
                <a:solidFill>
                  <a:schemeClr val="bg1">
                    <a:lumMod val="75000"/>
                  </a:schemeClr>
                </a:solidFill>
                <a:latin typeface="Segoe UI" pitchFamily="34" charset="0"/>
                <a:cs typeface="Segoe UI" pitchFamily="34" charset="0"/>
              </a:rPr>
              <a:t> </a:t>
            </a:r>
            <a:endParaRPr lang="en-US" sz="1000" spc="90" dirty="0">
              <a:solidFill>
                <a:schemeClr val="bg1">
                  <a:lumMod val="7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7" name="36 Rectángulo"/>
          <p:cNvSpPr/>
          <p:nvPr/>
        </p:nvSpPr>
        <p:spPr>
          <a:xfrm>
            <a:off x="4414244" y="964226"/>
            <a:ext cx="3393743" cy="5684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50000"/>
                  </a:schemeClr>
                </a:solidFill>
                <a:latin typeface="Segoe UI" pitchFamily="34" charset="0"/>
                <a:cs typeface="Segoe UI" pitchFamily="34" charset="0"/>
              </a:rPr>
              <a:t>B. Implementación efectiva</a:t>
            </a:r>
            <a:endParaRPr lang="es-ES" dirty="0">
              <a:solidFill>
                <a:schemeClr val="tx2">
                  <a:lumMod val="50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8" name="37 Rectángulo"/>
          <p:cNvSpPr/>
          <p:nvPr/>
        </p:nvSpPr>
        <p:spPr>
          <a:xfrm>
            <a:off x="8074118" y="1532645"/>
            <a:ext cx="33937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>
              <a:latin typeface="Segoe UI" pitchFamily="34" charset="0"/>
              <a:cs typeface="Segoe UI" pitchFamily="34" charset="0"/>
            </a:endParaRPr>
          </a:p>
          <a:p>
            <a:pPr marL="177800" lvl="0" indent="-177800">
              <a:buFont typeface="Arial" pitchFamily="34" charset="0"/>
              <a:buChar char="•"/>
            </a:pPr>
            <a:r>
              <a:rPr lang="es-ES" sz="1400" spc="90" dirty="0" smtClean="0">
                <a:latin typeface="Segoe UI" pitchFamily="34" charset="0"/>
                <a:cs typeface="Segoe UI" pitchFamily="34" charset="0"/>
              </a:rPr>
              <a:t>…</a:t>
            </a:r>
            <a:endParaRPr lang="en-US" sz="1400" spc="90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9" name="38 Rectángulo"/>
          <p:cNvSpPr/>
          <p:nvPr/>
        </p:nvSpPr>
        <p:spPr>
          <a:xfrm>
            <a:off x="8074118" y="964224"/>
            <a:ext cx="3393743" cy="5684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50000"/>
                  </a:schemeClr>
                </a:solidFill>
                <a:latin typeface="Segoe UI" pitchFamily="34" charset="0"/>
                <a:cs typeface="Segoe UI" pitchFamily="34" charset="0"/>
              </a:rPr>
              <a:t>C. Monitoreo</a:t>
            </a:r>
            <a:endParaRPr lang="es-ES" dirty="0">
              <a:solidFill>
                <a:schemeClr val="tx2">
                  <a:lumMod val="50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8" name="7 Elipse"/>
          <p:cNvSpPr>
            <a:spLocks noChangeAspect="1"/>
          </p:cNvSpPr>
          <p:nvPr/>
        </p:nvSpPr>
        <p:spPr>
          <a:xfrm>
            <a:off x="561123" y="4160193"/>
            <a:ext cx="504000" cy="504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2">
                    <a:lumMod val="50000"/>
                  </a:schemeClr>
                </a:solidFill>
                <a:latin typeface="Segoe UI" pitchFamily="34" charset="0"/>
                <a:cs typeface="Segoe UI" pitchFamily="34" charset="0"/>
              </a:rPr>
              <a:t>15</a:t>
            </a:r>
            <a:endParaRPr lang="es-ES" sz="1400" dirty="0">
              <a:solidFill>
                <a:schemeClr val="tx2">
                  <a:lumMod val="50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40" name="39 Elipse"/>
          <p:cNvSpPr>
            <a:spLocks noChangeAspect="1"/>
          </p:cNvSpPr>
          <p:nvPr/>
        </p:nvSpPr>
        <p:spPr>
          <a:xfrm>
            <a:off x="561842" y="2985423"/>
            <a:ext cx="504000" cy="504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2">
                    <a:lumMod val="50000"/>
                  </a:schemeClr>
                </a:solidFill>
                <a:latin typeface="Segoe UI" pitchFamily="34" charset="0"/>
                <a:cs typeface="Segoe UI" pitchFamily="34" charset="0"/>
              </a:rPr>
              <a:t>10</a:t>
            </a:r>
            <a:endParaRPr lang="es-ES" sz="1400" dirty="0">
              <a:solidFill>
                <a:schemeClr val="tx2">
                  <a:lumMod val="50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41" name="40 Elipse"/>
          <p:cNvSpPr>
            <a:spLocks noChangeAspect="1"/>
          </p:cNvSpPr>
          <p:nvPr/>
        </p:nvSpPr>
        <p:spPr>
          <a:xfrm>
            <a:off x="563803" y="1998718"/>
            <a:ext cx="504000" cy="504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2">
                    <a:lumMod val="50000"/>
                  </a:schemeClr>
                </a:solidFill>
                <a:latin typeface="Segoe UI" pitchFamily="34" charset="0"/>
                <a:cs typeface="Segoe UI" pitchFamily="34" charset="0"/>
              </a:rPr>
              <a:t>15</a:t>
            </a:r>
            <a:endParaRPr lang="es-ES" sz="1400" dirty="0">
              <a:solidFill>
                <a:schemeClr val="tx2">
                  <a:lumMod val="50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42" name="41 Elipse"/>
          <p:cNvSpPr>
            <a:spLocks noChangeAspect="1"/>
          </p:cNvSpPr>
          <p:nvPr/>
        </p:nvSpPr>
        <p:spPr>
          <a:xfrm>
            <a:off x="4162244" y="1998718"/>
            <a:ext cx="504000" cy="504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2">
                    <a:lumMod val="50000"/>
                  </a:schemeClr>
                </a:solidFill>
                <a:latin typeface="Segoe UI" pitchFamily="34" charset="0"/>
                <a:cs typeface="Segoe UI" pitchFamily="34" charset="0"/>
              </a:rPr>
              <a:t>10</a:t>
            </a:r>
            <a:endParaRPr lang="es-ES" sz="1400" dirty="0">
              <a:solidFill>
                <a:schemeClr val="tx2">
                  <a:lumMod val="50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43" name="42 Elipse"/>
          <p:cNvSpPr>
            <a:spLocks noChangeAspect="1"/>
          </p:cNvSpPr>
          <p:nvPr/>
        </p:nvSpPr>
        <p:spPr>
          <a:xfrm>
            <a:off x="4148112" y="3344441"/>
            <a:ext cx="504000" cy="504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>
                <a:solidFill>
                  <a:schemeClr val="tx2">
                    <a:lumMod val="50000"/>
                  </a:schemeClr>
                </a:solidFill>
                <a:latin typeface="Segoe UI" pitchFamily="34" charset="0"/>
                <a:cs typeface="Segoe UI" pitchFamily="34" charset="0"/>
              </a:rPr>
              <a:t>2</a:t>
            </a:r>
            <a:r>
              <a:rPr lang="es-ES" sz="1200" dirty="0" smtClean="0">
                <a:solidFill>
                  <a:schemeClr val="tx2">
                    <a:lumMod val="50000"/>
                  </a:schemeClr>
                </a:solidFill>
                <a:latin typeface="Segoe UI" pitchFamily="34" charset="0"/>
                <a:cs typeface="Segoe UI" pitchFamily="34" charset="0"/>
              </a:rPr>
              <a:t>5</a:t>
            </a:r>
            <a:endParaRPr lang="es-ES" sz="1400" dirty="0">
              <a:solidFill>
                <a:schemeClr val="tx2">
                  <a:lumMod val="50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44" name="43 Elipse"/>
          <p:cNvSpPr>
            <a:spLocks noChangeAspect="1"/>
          </p:cNvSpPr>
          <p:nvPr/>
        </p:nvSpPr>
        <p:spPr>
          <a:xfrm>
            <a:off x="4162244" y="4151923"/>
            <a:ext cx="504000" cy="504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2">
                    <a:lumMod val="50000"/>
                  </a:schemeClr>
                </a:solidFill>
                <a:latin typeface="Segoe UI" pitchFamily="34" charset="0"/>
                <a:cs typeface="Segoe UI" pitchFamily="34" charset="0"/>
              </a:rPr>
              <a:t>30</a:t>
            </a:r>
            <a:endParaRPr lang="es-ES" sz="1400" dirty="0">
              <a:solidFill>
                <a:schemeClr val="tx2">
                  <a:lumMod val="50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45" name="44 Elipse"/>
          <p:cNvSpPr>
            <a:spLocks noChangeAspect="1"/>
          </p:cNvSpPr>
          <p:nvPr/>
        </p:nvSpPr>
        <p:spPr>
          <a:xfrm>
            <a:off x="8074118" y="2017692"/>
            <a:ext cx="504000" cy="504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2">
                    <a:lumMod val="50000"/>
                  </a:schemeClr>
                </a:solidFill>
                <a:latin typeface="Segoe UI" pitchFamily="34" charset="0"/>
                <a:cs typeface="Segoe UI" pitchFamily="34" charset="0"/>
              </a:rPr>
              <a:t>15</a:t>
            </a:r>
            <a:endParaRPr lang="es-ES" sz="1400" dirty="0">
              <a:solidFill>
                <a:schemeClr val="tx2">
                  <a:lumMod val="50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46" name="45 Rectángulo"/>
          <p:cNvSpPr/>
          <p:nvPr/>
        </p:nvSpPr>
        <p:spPr>
          <a:xfrm>
            <a:off x="754368" y="331536"/>
            <a:ext cx="10713493" cy="5684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50000"/>
                  </a:schemeClr>
                </a:solidFill>
                <a:latin typeface="Segoe UI" pitchFamily="34" charset="0"/>
                <a:cs typeface="Segoe UI" pitchFamily="34" charset="0"/>
              </a:rPr>
              <a:t>Estructura de la </a:t>
            </a:r>
            <a:r>
              <a:rPr lang="es-ES" b="1" dirty="0" smtClean="0">
                <a:solidFill>
                  <a:schemeClr val="tx2">
                    <a:lumMod val="50000"/>
                  </a:schemeClr>
                </a:solidFill>
                <a:latin typeface="Segoe UI" pitchFamily="34" charset="0"/>
                <a:cs typeface="Segoe UI" pitchFamily="34" charset="0"/>
              </a:rPr>
              <a:t>N</a:t>
            </a:r>
            <a:r>
              <a:rPr lang="es-ES" dirty="0" smtClean="0">
                <a:solidFill>
                  <a:schemeClr val="tx2">
                    <a:lumMod val="50000"/>
                  </a:schemeClr>
                </a:solidFill>
                <a:latin typeface="Segoe UI" pitchFamily="34" charset="0"/>
                <a:cs typeface="Segoe UI" pitchFamily="34" charset="0"/>
              </a:rPr>
              <a:t>ueva </a:t>
            </a:r>
            <a:r>
              <a:rPr lang="es-ES" b="1" dirty="0" smtClean="0">
                <a:solidFill>
                  <a:schemeClr val="tx2">
                    <a:lumMod val="50000"/>
                  </a:schemeClr>
                </a:solidFill>
                <a:latin typeface="Segoe UI" pitchFamily="34" charset="0"/>
                <a:cs typeface="Segoe UI" pitchFamily="34" charset="0"/>
              </a:rPr>
              <a:t>A</a:t>
            </a:r>
            <a:r>
              <a:rPr lang="es-ES" dirty="0" smtClean="0">
                <a:solidFill>
                  <a:schemeClr val="tx2">
                    <a:lumMod val="50000"/>
                  </a:schemeClr>
                </a:solidFill>
                <a:latin typeface="Segoe UI" pitchFamily="34" charset="0"/>
                <a:cs typeface="Segoe UI" pitchFamily="34" charset="0"/>
              </a:rPr>
              <a:t>genda </a:t>
            </a:r>
            <a:r>
              <a:rPr lang="es-ES" b="1" dirty="0" smtClean="0">
                <a:solidFill>
                  <a:schemeClr val="tx2">
                    <a:lumMod val="50000"/>
                  </a:schemeClr>
                </a:solidFill>
                <a:latin typeface="Segoe UI" pitchFamily="34" charset="0"/>
                <a:cs typeface="Segoe UI" pitchFamily="34" charset="0"/>
              </a:rPr>
              <a:t>U</a:t>
            </a:r>
            <a:r>
              <a:rPr lang="es-ES" dirty="0" smtClean="0">
                <a:solidFill>
                  <a:schemeClr val="tx2">
                    <a:lumMod val="50000"/>
                  </a:schemeClr>
                </a:solidFill>
                <a:latin typeface="Segoe UI" pitchFamily="34" charset="0"/>
                <a:cs typeface="Segoe UI" pitchFamily="34" charset="0"/>
              </a:rPr>
              <a:t>rbana</a:t>
            </a:r>
            <a:endParaRPr lang="es-ES" dirty="0">
              <a:solidFill>
                <a:schemeClr val="tx2">
                  <a:lumMod val="50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854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32 Grupo"/>
          <p:cNvGrpSpPr/>
          <p:nvPr/>
        </p:nvGrpSpPr>
        <p:grpSpPr>
          <a:xfrm>
            <a:off x="4651840" y="158331"/>
            <a:ext cx="7199834" cy="6699669"/>
            <a:chOff x="1000100" y="2643182"/>
            <a:chExt cx="2786082" cy="3286148"/>
          </a:xfrm>
        </p:grpSpPr>
        <p:sp>
          <p:nvSpPr>
            <p:cNvPr id="81" name="80 Rectángulo redondeado"/>
            <p:cNvSpPr/>
            <p:nvPr/>
          </p:nvSpPr>
          <p:spPr>
            <a:xfrm>
              <a:off x="1000100" y="2643182"/>
              <a:ext cx="2786082" cy="2532418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0570"/>
              <a:endParaRPr lang="es-CL" sz="5740">
                <a:solidFill>
                  <a:prstClr val="white">
                    <a:lumMod val="8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cxnSp>
          <p:nvCxnSpPr>
            <p:cNvPr id="82" name="81 Conector recto"/>
            <p:cNvCxnSpPr/>
            <p:nvPr/>
          </p:nvCxnSpPr>
          <p:spPr>
            <a:xfrm>
              <a:off x="1000100" y="4029401"/>
              <a:ext cx="0" cy="1614177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82 Conector recto"/>
            <p:cNvCxnSpPr/>
            <p:nvPr/>
          </p:nvCxnSpPr>
          <p:spPr>
            <a:xfrm>
              <a:off x="3786182" y="4029401"/>
              <a:ext cx="0" cy="1614177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83 Conector recto"/>
            <p:cNvCxnSpPr/>
            <p:nvPr/>
          </p:nvCxnSpPr>
          <p:spPr>
            <a:xfrm flipV="1">
              <a:off x="1000100" y="5429264"/>
              <a:ext cx="285752" cy="214314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84 Conector recto"/>
            <p:cNvCxnSpPr/>
            <p:nvPr/>
          </p:nvCxnSpPr>
          <p:spPr>
            <a:xfrm rot="16200000" flipH="1">
              <a:off x="1000100" y="5643578"/>
              <a:ext cx="285752" cy="285752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53 Grupo"/>
            <p:cNvGrpSpPr/>
            <p:nvPr/>
          </p:nvGrpSpPr>
          <p:grpSpPr>
            <a:xfrm rot="10800000" flipV="1">
              <a:off x="3500430" y="5429264"/>
              <a:ext cx="285752" cy="500066"/>
              <a:chOff x="2143108" y="5715016"/>
              <a:chExt cx="285752" cy="500066"/>
            </a:xfrm>
          </p:grpSpPr>
          <p:cxnSp>
            <p:nvCxnSpPr>
              <p:cNvPr id="87" name="86 Conector recto"/>
              <p:cNvCxnSpPr/>
              <p:nvPr/>
            </p:nvCxnSpPr>
            <p:spPr>
              <a:xfrm flipV="1">
                <a:off x="2143108" y="5715016"/>
                <a:ext cx="285752" cy="214314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87 Conector recto"/>
              <p:cNvCxnSpPr/>
              <p:nvPr/>
            </p:nvCxnSpPr>
            <p:spPr>
              <a:xfrm rot="16200000" flipH="1">
                <a:off x="2143108" y="5929330"/>
                <a:ext cx="285752" cy="285752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2" name="Nube 61"/>
          <p:cNvSpPr/>
          <p:nvPr/>
        </p:nvSpPr>
        <p:spPr>
          <a:xfrm>
            <a:off x="3547958" y="-16213"/>
            <a:ext cx="2290225" cy="1426499"/>
          </a:xfrm>
          <a:prstGeom prst="cloud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aseline="0" dirty="0" smtClean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Estructura</a:t>
            </a:r>
            <a:r>
              <a:rPr lang="es-ES_tradnl" dirty="0" smtClean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de la Declaración</a:t>
            </a:r>
            <a:endParaRPr lang="pt-BR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4" name="57 Conector"/>
          <p:cNvSpPr/>
          <p:nvPr/>
        </p:nvSpPr>
        <p:spPr>
          <a:xfrm>
            <a:off x="4954566" y="261929"/>
            <a:ext cx="79389" cy="74911"/>
          </a:xfrm>
          <a:prstGeom prst="flowChartConnector">
            <a:avLst/>
          </a:prstGeom>
          <a:solidFill>
            <a:srgbClr val="00206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0570"/>
            <a:endParaRPr lang="es-ES" sz="5740">
              <a:solidFill>
                <a:prstClr val="whit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5" name="57 Conector"/>
          <p:cNvSpPr/>
          <p:nvPr/>
        </p:nvSpPr>
        <p:spPr>
          <a:xfrm>
            <a:off x="5454353" y="301535"/>
            <a:ext cx="79389" cy="74911"/>
          </a:xfrm>
          <a:prstGeom prst="flowChartConnector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0570"/>
            <a:endParaRPr lang="es-ES" sz="5740">
              <a:solidFill>
                <a:prstClr val="whit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6" name="57 Conector"/>
          <p:cNvSpPr/>
          <p:nvPr/>
        </p:nvSpPr>
        <p:spPr>
          <a:xfrm>
            <a:off x="4680023" y="1059788"/>
            <a:ext cx="79389" cy="74911"/>
          </a:xfrm>
          <a:prstGeom prst="flowChartConnector">
            <a:avLst/>
          </a:prstGeom>
          <a:solidFill>
            <a:srgbClr val="00206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0570"/>
            <a:endParaRPr lang="es-ES" sz="5740">
              <a:solidFill>
                <a:prstClr val="whit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6362695" y="304898"/>
            <a:ext cx="4512879" cy="31880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600"/>
              </a:spcAft>
              <a:tabLst>
                <a:tab pos="90170" algn="l"/>
              </a:tabLst>
            </a:pPr>
            <a:endParaRPr lang="en-BZ" sz="14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34" name="99 Rectángulo"/>
          <p:cNvSpPr>
            <a:spLocks noChangeAspect="1"/>
          </p:cNvSpPr>
          <p:nvPr/>
        </p:nvSpPr>
        <p:spPr>
          <a:xfrm>
            <a:off x="4810916" y="1432266"/>
            <a:ext cx="2080919" cy="11146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07000"/>
              </a:lnSpc>
            </a:pPr>
            <a:r>
              <a:rPr lang="es-ES" sz="16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Segoe UI" panose="020B0502040204020203" pitchFamily="34" charset="0"/>
                <a:cs typeface="Segoe UI" pitchFamily="34" charset="0"/>
              </a:rPr>
              <a:t>Particularidades distintivas de la Región SICA</a:t>
            </a:r>
            <a:endParaRPr lang="es-ES" sz="1600" dirty="0">
              <a:solidFill>
                <a:prstClr val="black">
                  <a:lumMod val="95000"/>
                  <a:lumOff val="5000"/>
                </a:prst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5" name="99 Rectángulo"/>
          <p:cNvSpPr>
            <a:spLocks noChangeAspect="1"/>
          </p:cNvSpPr>
          <p:nvPr/>
        </p:nvSpPr>
        <p:spPr>
          <a:xfrm>
            <a:off x="7067321" y="1412506"/>
            <a:ext cx="4537036" cy="11146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07000"/>
              </a:lnSpc>
            </a:pPr>
            <a:r>
              <a:rPr lang="es-ES" sz="16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Segoe UI" panose="020B0502040204020203" pitchFamily="34" charset="0"/>
                <a:cs typeface="Segoe UI" pitchFamily="34" charset="0"/>
              </a:rPr>
              <a:t>¿La NAU recoge en sus acuerdos de transformación urbana las necesidades prioritarios de los países de la Región SICA?</a:t>
            </a:r>
            <a:endParaRPr lang="en-BZ" sz="1600" dirty="0">
              <a:solidFill>
                <a:prstClr val="black">
                  <a:lumMod val="95000"/>
                  <a:lumOff val="5000"/>
                </a:prstClr>
              </a:solidFill>
              <a:latin typeface="Segoe UI" panose="020B0502040204020203" pitchFamily="34" charset="0"/>
              <a:cs typeface="Segoe UI" pitchFamily="34" charset="0"/>
            </a:endParaRPr>
          </a:p>
        </p:txBody>
      </p:sp>
      <p:sp>
        <p:nvSpPr>
          <p:cNvPr id="45" name="99 Rectángulo"/>
          <p:cNvSpPr>
            <a:spLocks noChangeAspect="1"/>
          </p:cNvSpPr>
          <p:nvPr/>
        </p:nvSpPr>
        <p:spPr>
          <a:xfrm>
            <a:off x="7067320" y="3774520"/>
            <a:ext cx="4537037" cy="11146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07000"/>
              </a:lnSpc>
            </a:pPr>
            <a:r>
              <a:rPr lang="es-ES" sz="16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Segoe UI" panose="020B0502040204020203" pitchFamily="34" charset="0"/>
                <a:cs typeface="Segoe UI" pitchFamily="34" charset="0"/>
              </a:rPr>
              <a:t>¿Cuál es “el vehículo operativo” que nos podría facilitar la implementación de la NAU?</a:t>
            </a:r>
            <a:endParaRPr lang="en-BZ" sz="1600" dirty="0">
              <a:solidFill>
                <a:prstClr val="black">
                  <a:lumMod val="95000"/>
                  <a:lumOff val="5000"/>
                </a:prstClr>
              </a:solidFill>
              <a:latin typeface="Segoe UI" panose="020B0502040204020203" pitchFamily="34" charset="0"/>
              <a:cs typeface="Segoe UI" pitchFamily="34" charset="0"/>
            </a:endParaRPr>
          </a:p>
        </p:txBody>
      </p:sp>
      <p:sp>
        <p:nvSpPr>
          <p:cNvPr id="52" name="99 Rectángulo"/>
          <p:cNvSpPr>
            <a:spLocks noChangeAspect="1"/>
          </p:cNvSpPr>
          <p:nvPr/>
        </p:nvSpPr>
        <p:spPr>
          <a:xfrm>
            <a:off x="7067320" y="2592303"/>
            <a:ext cx="4537037" cy="11146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07000"/>
              </a:lnSpc>
            </a:pPr>
            <a:r>
              <a:rPr lang="es-ES" sz="16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Segoe UI" panose="020B0502040204020203" pitchFamily="34" charset="0"/>
                <a:cs typeface="Segoe UI" pitchFamily="34" charset="0"/>
              </a:rPr>
              <a:t>¿Cuáles son anhelos particulares que abonan un valor agregado a la NAU para Centroamérica y la República Dominicana? </a:t>
            </a:r>
            <a:endParaRPr lang="en-BZ" sz="1600" dirty="0">
              <a:solidFill>
                <a:prstClr val="black">
                  <a:lumMod val="95000"/>
                  <a:lumOff val="5000"/>
                </a:prstClr>
              </a:solidFill>
              <a:latin typeface="Segoe UI" panose="020B0502040204020203" pitchFamily="34" charset="0"/>
              <a:cs typeface="Segoe UI" pitchFamily="34" charset="0"/>
            </a:endParaRPr>
          </a:p>
        </p:txBody>
      </p:sp>
      <p:sp>
        <p:nvSpPr>
          <p:cNvPr id="58" name="99 Rectángulo"/>
          <p:cNvSpPr>
            <a:spLocks noChangeAspect="1"/>
          </p:cNvSpPr>
          <p:nvPr/>
        </p:nvSpPr>
        <p:spPr>
          <a:xfrm>
            <a:off x="4810916" y="3774520"/>
            <a:ext cx="2080919" cy="11146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07000"/>
              </a:lnSpc>
            </a:pPr>
            <a:r>
              <a:rPr lang="es-ES" sz="16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Segoe UI" panose="020B0502040204020203" pitchFamily="34" charset="0"/>
                <a:cs typeface="Segoe UI" pitchFamily="34" charset="0"/>
              </a:rPr>
              <a:t>Nuestra apuesta operativa post H III</a:t>
            </a:r>
            <a:endParaRPr lang="en-BZ" sz="1600" dirty="0">
              <a:solidFill>
                <a:prstClr val="black">
                  <a:lumMod val="95000"/>
                  <a:lumOff val="5000"/>
                </a:prstClr>
              </a:solidFill>
              <a:latin typeface="Segoe UI" panose="020B0502040204020203" pitchFamily="34" charset="0"/>
              <a:cs typeface="Segoe UI" pitchFamily="34" charset="0"/>
            </a:endParaRPr>
          </a:p>
        </p:txBody>
      </p:sp>
      <p:sp>
        <p:nvSpPr>
          <p:cNvPr id="61" name="99 Rectángulo"/>
          <p:cNvSpPr>
            <a:spLocks noChangeAspect="1"/>
          </p:cNvSpPr>
          <p:nvPr/>
        </p:nvSpPr>
        <p:spPr>
          <a:xfrm>
            <a:off x="4803261" y="2592303"/>
            <a:ext cx="2080919" cy="11146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07000"/>
              </a:lnSpc>
            </a:pPr>
            <a:r>
              <a:rPr lang="es-ES" sz="16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Segoe UI" panose="020B0502040204020203" pitchFamily="34" charset="0"/>
                <a:cs typeface="Segoe UI" pitchFamily="34" charset="0"/>
              </a:rPr>
              <a:t>Objetivos prioritarios a la medida </a:t>
            </a:r>
            <a:endParaRPr lang="en-BZ" sz="1600" dirty="0">
              <a:solidFill>
                <a:prstClr val="black">
                  <a:lumMod val="95000"/>
                  <a:lumOff val="5000"/>
                </a:prstClr>
              </a:solidFill>
              <a:latin typeface="Segoe UI" panose="020B0502040204020203" pitchFamily="34" charset="0"/>
              <a:cs typeface="Segoe UI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7833951" y="254205"/>
            <a:ext cx="3770406" cy="304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6000"/>
              </a:lnSpc>
              <a:spcAft>
                <a:spcPts val="0"/>
              </a:spcAft>
            </a:pPr>
            <a:r>
              <a:rPr lang="es-ES" sz="1400" b="1" dirty="0" smtClean="0">
                <a:solidFill>
                  <a:srgbClr val="222A35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…</a:t>
            </a:r>
            <a:endParaRPr lang="en-BZ" sz="14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995" y="1894935"/>
            <a:ext cx="4404230" cy="2477379"/>
          </a:xfrm>
          <a:prstGeom prst="rect">
            <a:avLst/>
          </a:prstGeom>
        </p:spPr>
      </p:pic>
      <p:cxnSp>
        <p:nvCxnSpPr>
          <p:cNvPr id="8" name="Conector recto de flecha 7"/>
          <p:cNvCxnSpPr>
            <a:endCxn id="34" idx="1"/>
          </p:cNvCxnSpPr>
          <p:nvPr/>
        </p:nvCxnSpPr>
        <p:spPr>
          <a:xfrm flipV="1">
            <a:off x="1316736" y="1989573"/>
            <a:ext cx="3494180" cy="37155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de flecha 36"/>
          <p:cNvCxnSpPr>
            <a:endCxn id="61" idx="1"/>
          </p:cNvCxnSpPr>
          <p:nvPr/>
        </p:nvCxnSpPr>
        <p:spPr>
          <a:xfrm>
            <a:off x="2834640" y="2412992"/>
            <a:ext cx="1968621" cy="73661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7313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BZ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BZ"/>
          </a:p>
        </p:txBody>
      </p:sp>
    </p:spTree>
    <p:extLst>
      <p:ext uri="{BB962C8B-B14F-4D97-AF65-F5344CB8AC3E}">
        <p14:creationId xmlns:p14="http://schemas.microsoft.com/office/powerpoint/2010/main" xmlns="" val="231839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154" t="11047" r="14108" b="8075"/>
          <a:stretch/>
        </p:blipFill>
        <p:spPr bwMode="auto">
          <a:xfrm>
            <a:off x="1559497" y="332657"/>
            <a:ext cx="9033963" cy="6490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9821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6802902" y="2654946"/>
            <a:ext cx="4718538" cy="132556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defRPr/>
            </a:pPr>
            <a:r>
              <a:rPr lang="es-EC" sz="2400" dirty="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Las proyecciones muestran, que no estamos ajenos a los procesos de crecimiento urbano mono cefálico,</a:t>
            </a:r>
            <a:br>
              <a:rPr lang="es-EC" sz="2400" dirty="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s-EC" sz="2400" dirty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es-EC" sz="2400" dirty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es-EC" sz="2400" dirty="0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74374" y="943429"/>
            <a:ext cx="5449769" cy="5671825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8543802" y="-4722"/>
            <a:ext cx="3648199" cy="948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8192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92608" y="943429"/>
            <a:ext cx="5087112" cy="5512601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8543802" y="-4722"/>
            <a:ext cx="3648199" cy="948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6802902" y="2654946"/>
            <a:ext cx="4718538" cy="132556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defRPr/>
            </a:pPr>
            <a:r>
              <a:rPr lang="es-EC" sz="2400" dirty="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es-EC" sz="2400" dirty="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s-EC" sz="2400" dirty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es-EC" sz="2400" dirty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s-EC" sz="2400" dirty="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aunque podríamos estar a tiempo para contrarrestar la tendencia. </a:t>
            </a:r>
            <a:endParaRPr lang="es-EC" sz="2400" dirty="0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Flecha derecha 5"/>
          <p:cNvSpPr/>
          <p:nvPr/>
        </p:nvSpPr>
        <p:spPr>
          <a:xfrm rot="14007539">
            <a:off x="4823511" y="5065777"/>
            <a:ext cx="2011680" cy="932688"/>
          </a:xfrm>
          <a:prstGeom prst="rightArrow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Z"/>
          </a:p>
        </p:txBody>
      </p:sp>
    </p:spTree>
    <p:extLst>
      <p:ext uri="{BB962C8B-B14F-4D97-AF65-F5344CB8AC3E}">
        <p14:creationId xmlns:p14="http://schemas.microsoft.com/office/powerpoint/2010/main" xmlns="" val="3939040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05839138"/>
              </p:ext>
            </p:extLst>
          </p:nvPr>
        </p:nvGraphicFramePr>
        <p:xfrm>
          <a:off x="895547" y="2954400"/>
          <a:ext cx="10578664" cy="374341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{93296810-A885-4BE3-A3E7-6D5BEEA58F35}</a:tableStyleId>
              </a:tblPr>
              <a:tblGrid>
                <a:gridCol w="2012416"/>
                <a:gridCol w="566737"/>
                <a:gridCol w="571752"/>
                <a:gridCol w="571752"/>
                <a:gridCol w="569244"/>
                <a:gridCol w="573006"/>
                <a:gridCol w="571752"/>
                <a:gridCol w="569244"/>
                <a:gridCol w="573006"/>
                <a:gridCol w="571752"/>
                <a:gridCol w="550437"/>
                <a:gridCol w="566737"/>
                <a:gridCol w="571752"/>
                <a:gridCol w="591813"/>
                <a:gridCol w="579274"/>
                <a:gridCol w="567990"/>
              </a:tblGrid>
              <a:tr h="378373">
                <a:tc gridSpan="16">
                  <a:txBody>
                    <a:bodyPr/>
                    <a:lstStyle/>
                    <a:p>
                      <a:pPr marL="59690" algn="ctr">
                        <a:lnSpc>
                          <a:spcPct val="100000"/>
                        </a:lnSpc>
                        <a:spcBef>
                          <a:spcPts val="165"/>
                        </a:spcBef>
                        <a:spcAft>
                          <a:spcPts val="0"/>
                        </a:spcAft>
                      </a:pPr>
                      <a:r>
                        <a:rPr lang="es-ES" sz="1800" spc="-1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Porcentaje</a:t>
                      </a:r>
                      <a:r>
                        <a:rPr lang="es-ES" sz="1800" spc="45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s-ES" sz="18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de</a:t>
                      </a:r>
                      <a:r>
                        <a:rPr lang="es-ES" sz="1800" spc="45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s-ES" sz="1800" spc="-5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la</a:t>
                      </a:r>
                      <a:r>
                        <a:rPr lang="es-ES" sz="1800" spc="5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s-ES" sz="1800" spc="-5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población</a:t>
                      </a:r>
                      <a:r>
                        <a:rPr lang="es-ES" sz="1800" spc="45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s-ES" sz="18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que</a:t>
                      </a:r>
                      <a:r>
                        <a:rPr lang="es-ES" sz="1800" spc="5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s-ES" sz="18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vive</a:t>
                      </a:r>
                      <a:r>
                        <a:rPr lang="es-ES" sz="1800" spc="45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s-ES" sz="18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en</a:t>
                      </a:r>
                      <a:r>
                        <a:rPr lang="es-ES" sz="1800" spc="5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s-ES" sz="1800" spc="-5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las</a:t>
                      </a:r>
                      <a:r>
                        <a:rPr lang="es-ES" sz="1800" spc="45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s-ES" sz="18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ciudades,</a:t>
                      </a:r>
                      <a:r>
                        <a:rPr lang="es-ES" sz="1800" spc="5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s-ES" sz="1800" spc="-5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según</a:t>
                      </a:r>
                      <a:r>
                        <a:rPr lang="es-ES" sz="1800" spc="45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s-ES" sz="1800" spc="-5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su</a:t>
                      </a:r>
                      <a:r>
                        <a:rPr lang="es-ES" sz="1800" spc="45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s-ES" sz="1800" spc="-5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tamaño</a:t>
                      </a:r>
                      <a:r>
                        <a:rPr lang="es-ES" sz="1800" spc="5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s-ES" sz="1800" spc="-2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r>
                        <a:rPr lang="es-ES" sz="1800" spc="-15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99</a:t>
                      </a:r>
                      <a:r>
                        <a:rPr lang="es-ES" sz="1800" spc="-2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5,</a:t>
                      </a:r>
                      <a:r>
                        <a:rPr lang="es-ES" sz="1800" spc="45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s-ES" sz="1800" spc="-5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2010,</a:t>
                      </a:r>
                      <a:r>
                        <a:rPr lang="es-ES" sz="1800" spc="5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s-ES" sz="1800" spc="-5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2050</a:t>
                      </a:r>
                      <a:r>
                        <a:rPr lang="es-ES" sz="1800" spc="45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s-ES" sz="18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(estimado)</a:t>
                      </a:r>
                      <a:endParaRPr lang="en-BZ" sz="1800" dirty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BZ" sz="14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3C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</a:tr>
              <a:tr h="39616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 gridSpan="3">
                  <a:txBody>
                    <a:bodyPr/>
                    <a:lstStyle/>
                    <a:p>
                      <a:pPr marL="198120">
                        <a:lnSpc>
                          <a:spcPct val="10000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&gt;10</a:t>
                      </a:r>
                      <a:r>
                        <a:rPr lang="en-US" sz="1600" spc="-45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n-US" sz="1600" spc="-5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mill</a:t>
                      </a:r>
                      <a:r>
                        <a:rPr lang="en-US" sz="1600" spc="-1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ones</a:t>
                      </a: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86055">
                        <a:lnSpc>
                          <a:spcPct val="10000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5-10</a:t>
                      </a:r>
                      <a:r>
                        <a:rPr lang="en-US" sz="1600" spc="1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n-US" sz="1600" spc="-5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millones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09550">
                        <a:lnSpc>
                          <a:spcPct val="10000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1-5</a:t>
                      </a:r>
                      <a:r>
                        <a:rPr lang="en-US" sz="1600" spc="85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n-US" sz="1600" spc="-5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millones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69545">
                        <a:lnSpc>
                          <a:spcPct val="10000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0,5-1</a:t>
                      </a:r>
                      <a:r>
                        <a:rPr lang="en-US" sz="1600" b="0" spc="85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n-US" sz="1600" b="0" spc="-5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millones</a:t>
                      </a:r>
                      <a:endParaRPr lang="en-BZ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93040">
                        <a:lnSpc>
                          <a:spcPct val="10000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&lt;0.5</a:t>
                      </a:r>
                      <a:r>
                        <a:rPr lang="en-US" sz="1600" b="0" spc="-45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n-US" sz="1600" b="0" spc="-5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mill</a:t>
                      </a:r>
                      <a:r>
                        <a:rPr lang="en-US" sz="1600" b="0" spc="-1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ones</a:t>
                      </a:r>
                      <a:endParaRPr lang="en-BZ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BZ"/>
                    </a:p>
                  </a:txBody>
                  <a:tcPr/>
                </a:tc>
              </a:tr>
              <a:tr h="39616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5880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25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r>
                        <a:rPr lang="en-US" sz="1600" spc="-2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995</a:t>
                      </a: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5245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5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2010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3975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1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2025</a:t>
                      </a: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6515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25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r>
                        <a:rPr lang="en-US" sz="1600" spc="-2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995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5245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5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2010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3975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1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2025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6515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25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r>
                        <a:rPr lang="en-US" sz="1600" spc="-2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995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5245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5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2010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3975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1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2025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25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r>
                        <a:rPr lang="en-US" sz="1600" spc="-2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995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2705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5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2010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3975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1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2025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4135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25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r>
                        <a:rPr lang="en-US" sz="1600" spc="-2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995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5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2010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b="0" spc="-1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2025</a:t>
                      </a:r>
                      <a:endParaRPr lang="en-BZ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91661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600" spc="-1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</a:t>
                      </a:r>
                      <a:r>
                        <a:rPr lang="en-US" sz="1600" spc="-5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undo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2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7,</a:t>
                      </a:r>
                      <a:r>
                        <a:rPr lang="en-US" sz="1600" spc="-15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3</a:t>
                      </a: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15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9,9</a:t>
                      </a: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064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13,6</a:t>
                      </a: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6520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5,6</a:t>
                      </a: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2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7,5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8,7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683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5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20,8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191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21,4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0010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1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  <a:r>
                        <a:rPr lang="en-US" sz="1600" spc="-15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4,3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1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9,</a:t>
                      </a:r>
                      <a:r>
                        <a:rPr lang="en-US" sz="1600" spc="-15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15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9,9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826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11,1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207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2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57,</a:t>
                      </a:r>
                      <a:r>
                        <a:rPr lang="en-US" sz="1600" spc="-15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0000"/>
                        </a:lnSpc>
                        <a:spcBef>
                          <a:spcPts val="260"/>
                        </a:spcBef>
                        <a:spcAft>
                          <a:spcPts val="0"/>
                        </a:spcAft>
                      </a:pPr>
                      <a:r>
                        <a:rPr lang="en-US" sz="1600" spc="-5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5</a:t>
                      </a:r>
                      <a:r>
                        <a:rPr lang="en-US" sz="1600" spc="-1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1,3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7470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b="0" spc="-5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42,4</a:t>
                      </a:r>
                      <a:endParaRPr lang="en-BZ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43765">
                <a:tc>
                  <a:txBody>
                    <a:bodyPr/>
                    <a:lstStyle/>
                    <a:p>
                      <a:pPr marL="47625" marR="369570">
                        <a:lnSpc>
                          <a:spcPct val="100000"/>
                        </a:lnSpc>
                        <a:spcBef>
                          <a:spcPts val="205"/>
                        </a:spcBef>
                        <a:spcAft>
                          <a:spcPts val="0"/>
                        </a:spcAft>
                      </a:pPr>
                      <a:r>
                        <a:rPr lang="en-US" sz="1600" spc="-5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Regiones</a:t>
                      </a:r>
                      <a:r>
                        <a:rPr lang="en-US" sz="1600" spc="4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n-US" sz="160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menos</a:t>
                      </a:r>
                      <a:r>
                        <a:rPr lang="en-US" sz="1600" spc="125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n-US" sz="1600" spc="-5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desarrolladas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461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6,6</a:t>
                      </a: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1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9,6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3820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13,7</a:t>
                      </a: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588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6,4</a:t>
                      </a: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7790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8,2</a:t>
                      </a: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15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8,9</a:t>
                      </a: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064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5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  <a:r>
                        <a:rPr lang="en-US" sz="1600" spc="-1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0,1</a:t>
                      </a: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2550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21,2</a:t>
                      </a: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25</a:t>
                      </a: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1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9,</a:t>
                      </a:r>
                      <a:r>
                        <a:rPr lang="en-US" sz="1600" spc="-15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810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10,3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5090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11,2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080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2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57,</a:t>
                      </a:r>
                      <a:r>
                        <a:rPr lang="en-US" sz="1600" spc="-15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8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8265" algn="ctr">
                        <a:lnSpc>
                          <a:spcPct val="100000"/>
                        </a:lnSpc>
                        <a:spcBef>
                          <a:spcPts val="26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50,7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064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41,2</a:t>
                      </a:r>
                      <a:endParaRPr lang="en-BZ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91661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600" spc="-5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Europa</a:t>
                      </a: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–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4,1</a:t>
                      </a: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6,2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5,2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15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3,9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3,5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937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16,6</a:t>
                      </a: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2550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15,3</a:t>
                      </a: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064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1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16,</a:t>
                      </a:r>
                      <a:r>
                        <a:rPr lang="en-US" sz="1600" spc="-5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</a:t>
                      </a: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429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10,2</a:t>
                      </a: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810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10,2</a:t>
                      </a: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5090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11,2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2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68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6360" algn="ctr">
                        <a:lnSpc>
                          <a:spcPct val="100000"/>
                        </a:lnSpc>
                        <a:spcBef>
                          <a:spcPts val="245"/>
                        </a:spcBef>
                        <a:spcAft>
                          <a:spcPts val="0"/>
                        </a:spcAft>
                      </a:pPr>
                      <a:r>
                        <a:rPr lang="en-US" sz="1600" spc="-5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66,6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810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b="0" spc="-1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6</a:t>
                      </a:r>
                      <a:r>
                        <a:rPr lang="en-US" sz="1600" b="0" spc="-15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2,3</a:t>
                      </a:r>
                      <a:endParaRPr lang="en-BZ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06680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600" spc="-5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América</a:t>
                      </a:r>
                      <a:r>
                        <a:rPr lang="en-US" sz="1600" spc="4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n-US" sz="1600" spc="-5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Latina/Caribe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064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15,3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2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14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572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2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17,8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6520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3,4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7790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6,2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5,4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0010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5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  <a:r>
                        <a:rPr lang="en-US" sz="1600" spc="-1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0,7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191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5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  <a:r>
                        <a:rPr lang="en-US" sz="1600" spc="-1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3,7</a:t>
                      </a: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3820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15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  <a:r>
                        <a:rPr lang="en-US" sz="1600" spc="-2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7,</a:t>
                      </a:r>
                      <a:r>
                        <a:rPr lang="en-US" sz="1600" spc="-15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3</a:t>
                      </a: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7470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10,1</a:t>
                      </a: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</a:t>
                      </a: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spc="-1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9,</a:t>
                      </a:r>
                      <a:r>
                        <a:rPr lang="en-US" sz="1600" spc="-15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572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50,5</a:t>
                      </a: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4615" algn="ctr">
                        <a:lnSpc>
                          <a:spcPct val="100000"/>
                        </a:lnSpc>
                        <a:spcBef>
                          <a:spcPts val="260"/>
                        </a:spcBef>
                        <a:spcAft>
                          <a:spcPts val="0"/>
                        </a:spcAft>
                      </a:pPr>
                      <a:r>
                        <a:rPr lang="en-US" sz="1600" spc="-15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4</a:t>
                      </a:r>
                      <a:r>
                        <a:rPr lang="en-US" sz="1600" spc="-2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7,1</a:t>
                      </a: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6200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40,3</a:t>
                      </a:r>
                      <a:endParaRPr lang="en-BZ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endParaRPr lang="en-BZ" sz="1600" dirty="0"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064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572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6520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7790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0010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191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3820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7470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5725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4615" algn="ctr">
                        <a:lnSpc>
                          <a:spcPct val="100000"/>
                        </a:lnSpc>
                        <a:spcBef>
                          <a:spcPts val="260"/>
                        </a:spcBef>
                        <a:spcAft>
                          <a:spcPts val="0"/>
                        </a:spcAft>
                      </a:pPr>
                      <a:endParaRPr lang="en-BZ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6200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endParaRPr lang="en-BZ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Llamada de nube 4"/>
          <p:cNvSpPr/>
          <p:nvPr/>
        </p:nvSpPr>
        <p:spPr>
          <a:xfrm>
            <a:off x="1861110" y="1287054"/>
            <a:ext cx="3673365" cy="1592316"/>
          </a:xfrm>
          <a:prstGeom prst="cloudCallout">
            <a:avLst>
              <a:gd name="adj1" fmla="val 57006"/>
              <a:gd name="adj2" fmla="val 252421"/>
            </a:avLst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¿Y la realidad centroamericana?</a:t>
            </a:r>
            <a:endParaRPr lang="en-BZ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8543802" y="-4722"/>
            <a:ext cx="3648199" cy="948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" y="-4722"/>
            <a:ext cx="1085850" cy="1101819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9158451" y="1679242"/>
            <a:ext cx="2269358" cy="1200128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pc="90" dirty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Criterio principal: tamaño relativo poblacional</a:t>
            </a:r>
            <a:endParaRPr lang="en-BZ" spc="90" dirty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228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8543802" y="-4722"/>
            <a:ext cx="3648199" cy="948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0"/>
            <a:ext cx="2784143" cy="2825088"/>
          </a:xfrm>
          <a:prstGeom prst="rect">
            <a:avLst/>
          </a:prstGeom>
        </p:spPr>
      </p:pic>
      <p:pic>
        <p:nvPicPr>
          <p:cNvPr id="2166" name="Imagen 216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37795" y="469353"/>
            <a:ext cx="4725155" cy="603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5997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8543802" y="-4722"/>
            <a:ext cx="3648199" cy="948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" y="-4722"/>
            <a:ext cx="1085850" cy="1101819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9296400" y="3407760"/>
            <a:ext cx="2269358" cy="1200128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pc="90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Dinamismo observable con tendencia futura</a:t>
            </a:r>
            <a:endParaRPr lang="en-BZ" spc="90" dirty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9354150" y="5196739"/>
            <a:ext cx="2269358" cy="1200128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pc="90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Función que ejerce actualmente</a:t>
            </a:r>
            <a:endParaRPr lang="en-BZ" spc="90" dirty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9316050" y="1496593"/>
            <a:ext cx="2269358" cy="1200128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pc="90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Criterio principal: tamaño </a:t>
            </a:r>
            <a:r>
              <a:rPr lang="es-ES" u="sng" spc="90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relativo</a:t>
            </a:r>
            <a:r>
              <a:rPr lang="es-ES" spc="90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poblacional</a:t>
            </a:r>
            <a:endParaRPr lang="en-BZ" spc="90" dirty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77573" tIns="28566" rIns="1115661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BZ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076450" y="-42822"/>
            <a:ext cx="721995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706F6F"/>
              </a:solidFill>
              <a:effectLst/>
              <a:ea typeface="Calibri" panose="020F050202020403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Ciudades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intermedias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: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Definiciones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y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Conceptos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5525" y="1496593"/>
            <a:ext cx="8362950" cy="5221966"/>
          </a:xfrm>
          <a:prstGeom prst="rect">
            <a:avLst/>
          </a:prstGeom>
        </p:spPr>
      </p:pic>
      <p:sp>
        <p:nvSpPr>
          <p:cNvPr id="14" name="Elipse 13"/>
          <p:cNvSpPr/>
          <p:nvPr/>
        </p:nvSpPr>
        <p:spPr>
          <a:xfrm>
            <a:off x="3370750" y="2606927"/>
            <a:ext cx="3345280" cy="1870943"/>
          </a:xfrm>
          <a:prstGeom prst="ellipse">
            <a:avLst/>
          </a:prstGeom>
          <a:solidFill>
            <a:srgbClr val="FFFFCC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pc="90" dirty="0" smtClean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Globalmente aprox. 2400 &gt; 750.000</a:t>
            </a:r>
            <a:endParaRPr lang="en-BZ" spc="90" dirty="0" smtClean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0823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lecha derecha 8"/>
          <p:cNvSpPr/>
          <p:nvPr/>
        </p:nvSpPr>
        <p:spPr>
          <a:xfrm>
            <a:off x="839162" y="1519521"/>
            <a:ext cx="10555942" cy="779930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Z" dirty="0"/>
          </a:p>
        </p:txBody>
      </p:sp>
      <p:grpSp>
        <p:nvGrpSpPr>
          <p:cNvPr id="10" name="Gruppieren 14"/>
          <p:cNvGrpSpPr>
            <a:grpSpLocks/>
          </p:cNvGrpSpPr>
          <p:nvPr/>
        </p:nvGrpSpPr>
        <p:grpSpPr bwMode="auto">
          <a:xfrm>
            <a:off x="2026833" y="1047057"/>
            <a:ext cx="820031" cy="542542"/>
            <a:chOff x="511175" y="3001963"/>
            <a:chExt cx="1892300" cy="1947409"/>
          </a:xfrm>
        </p:grpSpPr>
        <p:sp>
          <p:nvSpPr>
            <p:cNvPr id="11" name="Freeform 5"/>
            <p:cNvSpPr>
              <a:spLocks/>
            </p:cNvSpPr>
            <p:nvPr/>
          </p:nvSpPr>
          <p:spPr bwMode="gray">
            <a:xfrm>
              <a:off x="581981" y="4318221"/>
              <a:ext cx="1814513" cy="631151"/>
            </a:xfrm>
            <a:custGeom>
              <a:avLst/>
              <a:gdLst>
                <a:gd name="T0" fmla="*/ 0 w 1161"/>
                <a:gd name="T1" fmla="*/ 2 h 444"/>
                <a:gd name="T2" fmla="*/ 889 w 1161"/>
                <a:gd name="T3" fmla="*/ 0 h 444"/>
                <a:gd name="T4" fmla="*/ 1161 w 1161"/>
                <a:gd name="T5" fmla="*/ 444 h 444"/>
                <a:gd name="T6" fmla="*/ 1 w 1161"/>
                <a:gd name="T7" fmla="*/ 443 h 444"/>
                <a:gd name="T8" fmla="*/ 0 w 1161"/>
                <a:gd name="T9" fmla="*/ 2 h 4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61"/>
                <a:gd name="T16" fmla="*/ 0 h 444"/>
                <a:gd name="T17" fmla="*/ 1161 w 1161"/>
                <a:gd name="T18" fmla="*/ 444 h 4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61" h="444">
                  <a:moveTo>
                    <a:pt x="0" y="2"/>
                  </a:moveTo>
                  <a:lnTo>
                    <a:pt x="889" y="0"/>
                  </a:lnTo>
                  <a:lnTo>
                    <a:pt x="1161" y="444"/>
                  </a:lnTo>
                  <a:lnTo>
                    <a:pt x="1" y="443"/>
                  </a:lnTo>
                  <a:lnTo>
                    <a:pt x="0" y="2"/>
                  </a:ln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14999"/>
                  </a:srgbClr>
                </a:gs>
                <a:gs pos="100000">
                  <a:srgbClr val="000000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de-DE" sz="1206" dirty="0">
                <a:solidFill>
                  <a:schemeClr val="tx2">
                    <a:lumMod val="50000"/>
                  </a:schemeClr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12" name="AutoShape 41"/>
            <p:cNvSpPr>
              <a:spLocks noChangeArrowheads="1"/>
            </p:cNvSpPr>
            <p:nvPr/>
          </p:nvSpPr>
          <p:spPr bwMode="gray">
            <a:xfrm>
              <a:off x="511175" y="3001963"/>
              <a:ext cx="1892300" cy="1500187"/>
            </a:xfrm>
            <a:prstGeom prst="homePlate">
              <a:avLst>
                <a:gd name="adj" fmla="val 30139"/>
              </a:avLst>
            </a:prstGeom>
            <a:solidFill>
              <a:srgbClr val="C8C8C8"/>
            </a:solidFill>
            <a:ln w="19050" algn="ctr">
              <a:miter lim="800000"/>
              <a:headEnd/>
              <a:tailEnd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legacyPerspectiveTopLeft">
                <a:rot lat="0" lon="20399999" rev="0"/>
              </a:camera>
              <a:lightRig rig="threePt" dir="l">
                <a:rot lat="0" lon="0" rev="2400000"/>
              </a:lightRig>
            </a:scene3d>
            <a:sp3d extrusionH="254000" prstMaterial="matte">
              <a:bevelT w="50800" h="50800"/>
              <a:bevelB w="50800" h="50800"/>
              <a:extrusionClr>
                <a:srgbClr val="C8C8C8"/>
              </a:extrusionClr>
            </a:sp3d>
          </p:spPr>
          <p:txBody>
            <a:bodyPr wrap="none" lIns="0" tIns="0" rIns="0" bIns="0" anchor="ctr">
              <a:flatTx/>
            </a:bodyPr>
            <a:lstStyle/>
            <a:p>
              <a:pPr algn="ctr">
                <a:defRPr/>
              </a:pPr>
              <a:r>
                <a:rPr lang="de-DE" sz="1206" b="1" dirty="0">
                  <a:solidFill>
                    <a:schemeClr val="tx2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egoe UI" pitchFamily="34" charset="0"/>
                  <a:cs typeface="Segoe UI" pitchFamily="34" charset="0"/>
                </a:rPr>
                <a:t>1</a:t>
              </a:r>
            </a:p>
          </p:txBody>
        </p:sp>
      </p:grpSp>
      <p:grpSp>
        <p:nvGrpSpPr>
          <p:cNvPr id="13" name="Gruppieren 19"/>
          <p:cNvGrpSpPr>
            <a:grpSpLocks/>
          </p:cNvGrpSpPr>
          <p:nvPr/>
        </p:nvGrpSpPr>
        <p:grpSpPr bwMode="auto">
          <a:xfrm>
            <a:off x="3559146" y="950995"/>
            <a:ext cx="860537" cy="590879"/>
            <a:chOff x="2017569" y="2954338"/>
            <a:chExt cx="1985962" cy="2121599"/>
          </a:xfrm>
        </p:grpSpPr>
        <p:sp>
          <p:nvSpPr>
            <p:cNvPr id="14" name="AutoShape 4"/>
            <p:cNvSpPr>
              <a:spLocks noChangeArrowheads="1"/>
            </p:cNvSpPr>
            <p:nvPr/>
          </p:nvSpPr>
          <p:spPr bwMode="gray">
            <a:xfrm flipV="1">
              <a:off x="2017569" y="4287624"/>
              <a:ext cx="1985962" cy="788313"/>
            </a:xfrm>
            <a:prstGeom prst="parallelogram">
              <a:avLst>
                <a:gd name="adj" fmla="val 76452"/>
              </a:avLst>
            </a:prstGeom>
            <a:gradFill rotWithShape="1">
              <a:gsLst>
                <a:gs pos="0">
                  <a:srgbClr val="000000">
                    <a:alpha val="14999"/>
                  </a:srgbClr>
                </a:gs>
                <a:gs pos="100000">
                  <a:srgbClr val="000000">
                    <a:alpha val="0"/>
                  </a:srgbClr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de-DE" sz="1206" dirty="0">
                <a:solidFill>
                  <a:schemeClr val="tx2">
                    <a:lumMod val="50000"/>
                  </a:schemeClr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15" name="AutoShape 42"/>
            <p:cNvSpPr>
              <a:spLocks noChangeArrowheads="1"/>
            </p:cNvSpPr>
            <p:nvPr/>
          </p:nvSpPr>
          <p:spPr bwMode="gray">
            <a:xfrm>
              <a:off x="2124963" y="2954338"/>
              <a:ext cx="1809750" cy="1428750"/>
            </a:xfrm>
            <a:prstGeom prst="chevron">
              <a:avLst>
                <a:gd name="adj" fmla="val 30160"/>
              </a:avLst>
            </a:prstGeom>
            <a:solidFill>
              <a:srgbClr val="C8C8C8"/>
            </a:solidFill>
            <a:ln w="19050" algn="ctr">
              <a:miter lim="800000"/>
              <a:headEnd/>
              <a:tailEnd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legacyPerspectiveTopLeft">
                <a:rot lat="0" lon="20999999" rev="0"/>
              </a:camera>
              <a:lightRig rig="threePt" dir="l">
                <a:rot lat="0" lon="0" rev="2400000"/>
              </a:lightRig>
            </a:scene3d>
            <a:sp3d extrusionH="254000" prstMaterial="matte">
              <a:bevelT w="50800" h="50800"/>
              <a:bevelB w="50800" h="50800"/>
              <a:extrusionClr>
                <a:srgbClr val="C8C8C8"/>
              </a:extrusionClr>
            </a:sp3d>
          </p:spPr>
          <p:txBody>
            <a:bodyPr wrap="none" lIns="91429" tIns="0" rIns="15238" bIns="0" anchor="ctr">
              <a:flatTx/>
            </a:bodyPr>
            <a:lstStyle/>
            <a:p>
              <a:pPr algn="ctr">
                <a:defRPr/>
              </a:pPr>
              <a:r>
                <a:rPr lang="de-DE" sz="1206" b="1" dirty="0">
                  <a:solidFill>
                    <a:schemeClr val="tx2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egoe UI" pitchFamily="34" charset="0"/>
                  <a:cs typeface="Segoe UI" pitchFamily="34" charset="0"/>
                </a:rPr>
                <a:t>2</a:t>
              </a:r>
            </a:p>
          </p:txBody>
        </p:sp>
      </p:grpSp>
      <p:grpSp>
        <p:nvGrpSpPr>
          <p:cNvPr id="16" name="Gruppieren 24"/>
          <p:cNvGrpSpPr>
            <a:grpSpLocks/>
          </p:cNvGrpSpPr>
          <p:nvPr/>
        </p:nvGrpSpPr>
        <p:grpSpPr bwMode="auto">
          <a:xfrm>
            <a:off x="5087114" y="948158"/>
            <a:ext cx="854107" cy="605564"/>
            <a:chOff x="3671888" y="2941638"/>
            <a:chExt cx="1971675" cy="2173279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V="1">
              <a:off x="3671888" y="4326604"/>
              <a:ext cx="1971675" cy="788313"/>
            </a:xfrm>
            <a:prstGeom prst="parallelogram">
              <a:avLst>
                <a:gd name="adj" fmla="val 76447"/>
              </a:avLst>
            </a:prstGeom>
            <a:gradFill rotWithShape="1">
              <a:gsLst>
                <a:gs pos="0">
                  <a:srgbClr val="000000">
                    <a:alpha val="14999"/>
                  </a:srgbClr>
                </a:gs>
                <a:gs pos="100000">
                  <a:srgbClr val="000000">
                    <a:alpha val="0"/>
                  </a:srgbClr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de-DE" sz="1206" dirty="0">
                <a:solidFill>
                  <a:schemeClr val="tx2">
                    <a:lumMod val="50000"/>
                  </a:schemeClr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18" name="AutoShape 43"/>
            <p:cNvSpPr>
              <a:spLocks noChangeArrowheads="1"/>
            </p:cNvSpPr>
            <p:nvPr/>
          </p:nvSpPr>
          <p:spPr bwMode="gray">
            <a:xfrm>
              <a:off x="3673475" y="2941638"/>
              <a:ext cx="1798638" cy="1414463"/>
            </a:xfrm>
            <a:prstGeom prst="chevron">
              <a:avLst>
                <a:gd name="adj" fmla="val 30277"/>
              </a:avLst>
            </a:prstGeom>
            <a:solidFill>
              <a:srgbClr val="C8C8C8"/>
            </a:solidFill>
            <a:ln w="19050" algn="ctr">
              <a:miter lim="800000"/>
              <a:headEnd/>
              <a:tailEnd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orthographicFront">
                <a:rot lat="600000" lon="0" rev="0"/>
              </a:camera>
              <a:lightRig rig="threePt" dir="t">
                <a:rot lat="0" lon="0" rev="2400000"/>
              </a:lightRig>
            </a:scene3d>
            <a:sp3d extrusionH="254000" prstMaterial="matte">
              <a:bevelT w="50800" h="50800"/>
              <a:bevelB w="50800" h="50800"/>
              <a:extrusionClr>
                <a:srgbClr val="C8C8C8"/>
              </a:extrusionClr>
            </a:sp3d>
          </p:spPr>
          <p:txBody>
            <a:bodyPr wrap="none" lIns="91429" tIns="0" rIns="15238" bIns="0" anchor="ctr">
              <a:flatTx/>
            </a:bodyPr>
            <a:lstStyle/>
            <a:p>
              <a:pPr algn="ctr">
                <a:defRPr/>
              </a:pPr>
              <a:r>
                <a:rPr lang="de-DE" sz="1206" b="1" dirty="0">
                  <a:solidFill>
                    <a:schemeClr val="tx2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egoe UI" pitchFamily="34" charset="0"/>
                  <a:cs typeface="Segoe UI" pitchFamily="34" charset="0"/>
                </a:rPr>
                <a:t>3</a:t>
              </a:r>
            </a:p>
          </p:txBody>
        </p:sp>
      </p:grpSp>
      <p:grpSp>
        <p:nvGrpSpPr>
          <p:cNvPr id="19" name="Gruppieren 29"/>
          <p:cNvGrpSpPr>
            <a:grpSpLocks/>
          </p:cNvGrpSpPr>
          <p:nvPr/>
        </p:nvGrpSpPr>
        <p:grpSpPr bwMode="auto">
          <a:xfrm>
            <a:off x="6565605" y="968557"/>
            <a:ext cx="911107" cy="608191"/>
            <a:chOff x="5178425" y="2946400"/>
            <a:chExt cx="2103438" cy="2182804"/>
          </a:xfrm>
        </p:grpSpPr>
        <p:sp>
          <p:nvSpPr>
            <p:cNvPr id="20" name="AutoShape 4"/>
            <p:cNvSpPr>
              <a:spLocks noChangeArrowheads="1"/>
            </p:cNvSpPr>
            <p:nvPr/>
          </p:nvSpPr>
          <p:spPr bwMode="gray">
            <a:xfrm flipV="1">
              <a:off x="5276850" y="4340891"/>
              <a:ext cx="2005013" cy="788313"/>
            </a:xfrm>
            <a:prstGeom prst="parallelogram">
              <a:avLst>
                <a:gd name="adj" fmla="val 76456"/>
              </a:avLst>
            </a:prstGeom>
            <a:gradFill rotWithShape="1">
              <a:gsLst>
                <a:gs pos="0">
                  <a:srgbClr val="000000">
                    <a:alpha val="14999"/>
                  </a:srgbClr>
                </a:gs>
                <a:gs pos="100000">
                  <a:srgbClr val="000000">
                    <a:alpha val="0"/>
                  </a:srgbClr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de-DE" sz="1206" dirty="0"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21" name="_color1"/>
            <p:cNvSpPr>
              <a:spLocks noChangeArrowheads="1"/>
            </p:cNvSpPr>
            <p:nvPr/>
          </p:nvSpPr>
          <p:spPr bwMode="gray">
            <a:xfrm>
              <a:off x="5178425" y="2946400"/>
              <a:ext cx="1860550" cy="1463675"/>
            </a:xfrm>
            <a:prstGeom prst="chevron">
              <a:avLst>
                <a:gd name="adj" fmla="val 30266"/>
              </a:avLst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40000"/>
                    <a:lumOff val="60000"/>
                  </a:schemeClr>
                </a:gs>
              </a:gsLst>
              <a:lin ang="16200000" scaled="1"/>
            </a:gradFill>
            <a:ln w="19050" algn="ctr">
              <a:miter lim="800000"/>
              <a:headEnd/>
              <a:tailEnd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legacyPerspectiveTopRight">
                <a:rot lat="0" lon="600000" rev="0"/>
              </a:camera>
              <a:lightRig rig="threePt" dir="l">
                <a:rot lat="0" lon="0" rev="2400000"/>
              </a:lightRig>
            </a:scene3d>
            <a:sp3d extrusionH="254000" prstMaterial="matte">
              <a:bevelT w="50800" h="50800"/>
              <a:bevelB w="50800" h="50800"/>
            </a:sp3d>
          </p:spPr>
          <p:txBody>
            <a:bodyPr wrap="none" lIns="91429" tIns="19048" rIns="15238" bIns="19048" anchor="ctr">
              <a:flatTx/>
            </a:bodyPr>
            <a:lstStyle/>
            <a:p>
              <a:pPr algn="ctr">
                <a:defRPr/>
              </a:pPr>
              <a:r>
                <a:rPr lang="de-DE" sz="1206" b="1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egoe UI" pitchFamily="34" charset="0"/>
                  <a:cs typeface="Segoe UI" pitchFamily="34" charset="0"/>
                </a:rPr>
                <a:t>4</a:t>
              </a:r>
            </a:p>
          </p:txBody>
        </p:sp>
      </p:grpSp>
      <p:grpSp>
        <p:nvGrpSpPr>
          <p:cNvPr id="22" name="Gruppieren 34"/>
          <p:cNvGrpSpPr>
            <a:grpSpLocks/>
          </p:cNvGrpSpPr>
          <p:nvPr/>
        </p:nvGrpSpPr>
        <p:grpSpPr bwMode="auto">
          <a:xfrm>
            <a:off x="8071133" y="996388"/>
            <a:ext cx="941750" cy="624010"/>
            <a:chOff x="6642100" y="2998788"/>
            <a:chExt cx="2173288" cy="2239953"/>
          </a:xfrm>
        </p:grpSpPr>
        <p:sp>
          <p:nvSpPr>
            <p:cNvPr id="23" name="AutoShape 4"/>
            <p:cNvSpPr>
              <a:spLocks noChangeArrowheads="1"/>
            </p:cNvSpPr>
            <p:nvPr/>
          </p:nvSpPr>
          <p:spPr bwMode="gray">
            <a:xfrm flipV="1">
              <a:off x="6862763" y="4450428"/>
              <a:ext cx="1952625" cy="788313"/>
            </a:xfrm>
            <a:prstGeom prst="parallelogram">
              <a:avLst>
                <a:gd name="adj" fmla="val 76453"/>
              </a:avLst>
            </a:prstGeom>
            <a:gradFill rotWithShape="1">
              <a:gsLst>
                <a:gs pos="0">
                  <a:srgbClr val="000000">
                    <a:alpha val="14999"/>
                  </a:srgbClr>
                </a:gs>
                <a:gs pos="100000">
                  <a:srgbClr val="000000">
                    <a:alpha val="0"/>
                  </a:srgbClr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de-DE" sz="1206" dirty="0"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24" name="_color1"/>
            <p:cNvSpPr>
              <a:spLocks noChangeArrowheads="1"/>
            </p:cNvSpPr>
            <p:nvPr/>
          </p:nvSpPr>
          <p:spPr bwMode="gray">
            <a:xfrm>
              <a:off x="6642100" y="2998788"/>
              <a:ext cx="1993900" cy="1570037"/>
            </a:xfrm>
            <a:prstGeom prst="chevron">
              <a:avLst>
                <a:gd name="adj" fmla="val 30238"/>
              </a:avLst>
            </a:prstGeom>
            <a:gradFill>
              <a:gsLst>
                <a:gs pos="0">
                  <a:srgbClr val="0070C0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16200000" scaled="1"/>
            </a:gradFill>
            <a:ln w="19050" algn="ctr">
              <a:noFill/>
              <a:miter lim="800000"/>
              <a:headEnd/>
              <a:tailEnd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legacyPerspectiveTopRight">
                <a:rot lat="0" lon="1200000" rev="0"/>
              </a:camera>
              <a:lightRig rig="threePt" dir="l">
                <a:rot lat="0" lon="0" rev="2400000"/>
              </a:lightRig>
            </a:scene3d>
            <a:sp3d extrusionH="254000" prstMaterial="matte">
              <a:bevelT w="50800" h="50800"/>
              <a:bevelB w="50800" h="50800"/>
              <a:contourClr>
                <a:schemeClr val="accent1"/>
              </a:contourClr>
            </a:sp3d>
          </p:spPr>
          <p:txBody>
            <a:bodyPr wrap="none" lIns="91429" tIns="19048" rIns="15238" bIns="19048" anchor="ctr">
              <a:flatTx/>
            </a:bodyPr>
            <a:lstStyle/>
            <a:p>
              <a:pPr algn="ctr">
                <a:defRPr/>
              </a:pPr>
              <a:r>
                <a:rPr lang="de-DE" sz="1206" b="1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egoe UI" pitchFamily="34" charset="0"/>
                  <a:cs typeface="Segoe UI" pitchFamily="34" charset="0"/>
                </a:rPr>
                <a:t>5</a:t>
              </a:r>
            </a:p>
          </p:txBody>
        </p:sp>
      </p:grpSp>
      <p:grpSp>
        <p:nvGrpSpPr>
          <p:cNvPr id="25" name="Gruppieren 34"/>
          <p:cNvGrpSpPr>
            <a:grpSpLocks/>
          </p:cNvGrpSpPr>
          <p:nvPr/>
        </p:nvGrpSpPr>
        <p:grpSpPr bwMode="auto">
          <a:xfrm>
            <a:off x="9543296" y="1064068"/>
            <a:ext cx="941750" cy="624011"/>
            <a:chOff x="6642100" y="2998788"/>
            <a:chExt cx="2173288" cy="2239953"/>
          </a:xfrm>
        </p:grpSpPr>
        <p:sp>
          <p:nvSpPr>
            <p:cNvPr id="26" name="AutoShape 4"/>
            <p:cNvSpPr>
              <a:spLocks noChangeArrowheads="1"/>
            </p:cNvSpPr>
            <p:nvPr/>
          </p:nvSpPr>
          <p:spPr bwMode="gray">
            <a:xfrm flipV="1">
              <a:off x="6862763" y="4450428"/>
              <a:ext cx="1952625" cy="788313"/>
            </a:xfrm>
            <a:prstGeom prst="parallelogram">
              <a:avLst>
                <a:gd name="adj" fmla="val 76453"/>
              </a:avLst>
            </a:prstGeom>
            <a:gradFill rotWithShape="1">
              <a:gsLst>
                <a:gs pos="0">
                  <a:srgbClr val="000000">
                    <a:alpha val="14999"/>
                  </a:srgbClr>
                </a:gs>
                <a:gs pos="100000">
                  <a:srgbClr val="000000">
                    <a:alpha val="0"/>
                  </a:srgbClr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de-DE" sz="1206" dirty="0"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27" name="_color1"/>
            <p:cNvSpPr>
              <a:spLocks noChangeArrowheads="1"/>
            </p:cNvSpPr>
            <p:nvPr/>
          </p:nvSpPr>
          <p:spPr bwMode="gray">
            <a:xfrm>
              <a:off x="6642100" y="2998788"/>
              <a:ext cx="1993900" cy="1570037"/>
            </a:xfrm>
            <a:prstGeom prst="chevron">
              <a:avLst>
                <a:gd name="adj" fmla="val 30238"/>
              </a:avLst>
            </a:prstGeom>
            <a:gradFill>
              <a:gsLst>
                <a:gs pos="0">
                  <a:srgbClr val="0070C0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16200000" scaled="1"/>
            </a:gradFill>
            <a:ln w="19050" algn="ctr">
              <a:noFill/>
              <a:miter lim="800000"/>
              <a:headEnd/>
              <a:tailEnd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legacyPerspectiveTopRight">
                <a:rot lat="0" lon="1200000" rev="0"/>
              </a:camera>
              <a:lightRig rig="threePt" dir="l">
                <a:rot lat="0" lon="0" rev="2400000"/>
              </a:lightRig>
            </a:scene3d>
            <a:sp3d extrusionH="254000" prstMaterial="matte">
              <a:bevelT w="50800" h="50800"/>
              <a:bevelB w="50800" h="50800"/>
              <a:contourClr>
                <a:schemeClr val="accent1"/>
              </a:contourClr>
            </a:sp3d>
          </p:spPr>
          <p:txBody>
            <a:bodyPr wrap="none" lIns="91429" tIns="19048" rIns="15238" bIns="19048" anchor="ctr">
              <a:flatTx/>
            </a:bodyPr>
            <a:lstStyle/>
            <a:p>
              <a:pPr algn="ctr">
                <a:defRPr/>
              </a:pPr>
              <a:r>
                <a:rPr lang="de-DE" sz="1206" b="1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egoe UI" pitchFamily="34" charset="0"/>
                  <a:cs typeface="Segoe UI" pitchFamily="34" charset="0"/>
                </a:rPr>
                <a:t>6</a:t>
              </a:r>
            </a:p>
          </p:txBody>
        </p:sp>
      </p:grpSp>
      <p:graphicFrame>
        <p:nvGraphicFramePr>
          <p:cNvPr id="28" name="2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17405440"/>
              </p:ext>
            </p:extLst>
          </p:nvPr>
        </p:nvGraphicFramePr>
        <p:xfrm>
          <a:off x="0" y="636486"/>
          <a:ext cx="10667997" cy="485031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471174"/>
                <a:gridCol w="1686582"/>
                <a:gridCol w="1493499"/>
                <a:gridCol w="1514835"/>
                <a:gridCol w="1493499"/>
                <a:gridCol w="1538838"/>
                <a:gridCol w="1469570"/>
              </a:tblGrid>
              <a:tr h="485031">
                <a:tc>
                  <a:txBody>
                    <a:bodyPr/>
                    <a:lstStyle/>
                    <a:p>
                      <a:pPr algn="ctr"/>
                      <a:endParaRPr lang="es-ES" sz="900" b="1" u="none" dirty="0">
                        <a:latin typeface="Segoe UI" pitchFamily="34" charset="0"/>
                        <a:cs typeface="Segoe UI" pitchFamily="34" charset="0"/>
                      </a:endParaRPr>
                    </a:p>
                  </a:txBody>
                  <a:tcPr marL="80093" marR="80093" marT="34326" marB="3432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es-ES" sz="900" b="1" u="none" dirty="0" smtClean="0">
                          <a:latin typeface="Segoe UI" pitchFamily="34" charset="0"/>
                          <a:cs typeface="Segoe UI" pitchFamily="34" charset="0"/>
                        </a:rPr>
                        <a:t>Ene. </a:t>
                      </a:r>
                      <a:r>
                        <a:rPr lang="es-ES" sz="900" b="1" u="none" baseline="0" dirty="0" smtClean="0">
                          <a:latin typeface="Segoe UI" pitchFamily="34" charset="0"/>
                          <a:cs typeface="Segoe UI" pitchFamily="34" charset="0"/>
                        </a:rPr>
                        <a:t>2016</a:t>
                      </a:r>
                      <a:endParaRPr lang="es-ES" sz="900" b="1" u="none" dirty="0">
                        <a:latin typeface="Segoe UI" pitchFamily="34" charset="0"/>
                        <a:cs typeface="Segoe UI" pitchFamily="34" charset="0"/>
                      </a:endParaRPr>
                    </a:p>
                  </a:txBody>
                  <a:tcPr marL="80093" marR="80093" marT="34326" marB="3432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900" b="1" u="none" dirty="0" smtClean="0">
                          <a:latin typeface="Segoe UI" pitchFamily="34" charset="0"/>
                          <a:cs typeface="Segoe UI" pitchFamily="34" charset="0"/>
                        </a:rPr>
                        <a:t>Feb. </a:t>
                      </a:r>
                      <a:r>
                        <a:rPr lang="es-ES" sz="900" b="1" u="none" baseline="0" dirty="0" smtClean="0">
                          <a:latin typeface="Segoe UI" pitchFamily="34" charset="0"/>
                          <a:cs typeface="Segoe UI" pitchFamily="34" charset="0"/>
                        </a:rPr>
                        <a:t>2016</a:t>
                      </a:r>
                      <a:endParaRPr lang="es-ES" sz="900" b="1" u="none" dirty="0">
                        <a:latin typeface="Segoe UI" pitchFamily="34" charset="0"/>
                        <a:cs typeface="Segoe UI" pitchFamily="34" charset="0"/>
                      </a:endParaRPr>
                    </a:p>
                  </a:txBody>
                  <a:tcPr marL="80093" marR="80093" marT="34326" marB="3432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900" b="1" u="none" dirty="0" smtClean="0">
                          <a:latin typeface="Segoe UI" pitchFamily="34" charset="0"/>
                          <a:cs typeface="Segoe UI" pitchFamily="34" charset="0"/>
                        </a:rPr>
                        <a:t>Mar. 2016</a:t>
                      </a:r>
                      <a:endParaRPr lang="es-ES" sz="900" b="1" u="none" dirty="0">
                        <a:latin typeface="Segoe UI" pitchFamily="34" charset="0"/>
                        <a:cs typeface="Segoe UI" pitchFamily="34" charset="0"/>
                      </a:endParaRPr>
                    </a:p>
                  </a:txBody>
                  <a:tcPr marL="80093" marR="80093" marT="34326" marB="3432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78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00" b="1" u="none" dirty="0" smtClean="0">
                          <a:latin typeface="Segoe UI" pitchFamily="34" charset="0"/>
                          <a:cs typeface="Segoe UI" pitchFamily="34" charset="0"/>
                        </a:rPr>
                        <a:t>Abr.</a:t>
                      </a:r>
                      <a:r>
                        <a:rPr lang="es-ES" sz="900" b="1" u="none" baseline="0" dirty="0" smtClean="0">
                          <a:latin typeface="Segoe UI" pitchFamily="34" charset="0"/>
                          <a:cs typeface="Segoe UI" pitchFamily="34" charset="0"/>
                        </a:rPr>
                        <a:t> </a:t>
                      </a:r>
                      <a:r>
                        <a:rPr lang="es-ES" sz="900" b="1" u="none" dirty="0" smtClean="0">
                          <a:latin typeface="Segoe UI" pitchFamily="34" charset="0"/>
                          <a:cs typeface="Segoe UI" pitchFamily="34" charset="0"/>
                        </a:rPr>
                        <a:t>2016</a:t>
                      </a:r>
                    </a:p>
                  </a:txBody>
                  <a:tcPr marL="80093" marR="80093" marT="34326" marB="3432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78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00" b="1" u="none" dirty="0" err="1" smtClean="0">
                          <a:latin typeface="Segoe UI" pitchFamily="34" charset="0"/>
                          <a:cs typeface="Segoe UI" pitchFamily="34" charset="0"/>
                        </a:rPr>
                        <a:t>May</a:t>
                      </a:r>
                      <a:r>
                        <a:rPr lang="es-ES" sz="900" b="1" u="none" dirty="0" smtClean="0">
                          <a:latin typeface="Segoe UI" pitchFamily="34" charset="0"/>
                          <a:cs typeface="Segoe UI" pitchFamily="34" charset="0"/>
                        </a:rPr>
                        <a:t>. 2016</a:t>
                      </a:r>
                    </a:p>
                  </a:txBody>
                  <a:tcPr marL="80093" marR="80093" marT="34326" marB="3432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78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00" b="1" u="none" dirty="0" smtClean="0">
                          <a:latin typeface="Segoe UI" pitchFamily="34" charset="0"/>
                          <a:cs typeface="Segoe UI" pitchFamily="34" charset="0"/>
                        </a:rPr>
                        <a:t>Sep. 2016</a:t>
                      </a:r>
                    </a:p>
                  </a:txBody>
                  <a:tcPr marL="80093" marR="80093" marT="34326" marB="3432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29" name="Llamada con línea 1 28"/>
          <p:cNvSpPr/>
          <p:nvPr/>
        </p:nvSpPr>
        <p:spPr>
          <a:xfrm>
            <a:off x="1848446" y="2614986"/>
            <a:ext cx="1525641" cy="704782"/>
          </a:xfrm>
          <a:prstGeom prst="borderCallout1">
            <a:avLst>
              <a:gd name="adj1" fmla="val 18750"/>
              <a:gd name="adj2" fmla="val -8333"/>
              <a:gd name="adj3" fmla="val -62127"/>
              <a:gd name="adj4" fmla="val -8570"/>
            </a:avLst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Análisis de caso, SV como insumo de apoyo</a:t>
            </a:r>
            <a:endParaRPr lang="en-BZ" sz="1400" dirty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Llamada con línea 1 29"/>
          <p:cNvSpPr/>
          <p:nvPr/>
        </p:nvSpPr>
        <p:spPr>
          <a:xfrm>
            <a:off x="3635909" y="2614985"/>
            <a:ext cx="1525641" cy="704782"/>
          </a:xfrm>
          <a:prstGeom prst="borderCallout1">
            <a:avLst>
              <a:gd name="adj1" fmla="val 18750"/>
              <a:gd name="adj2" fmla="val -8333"/>
              <a:gd name="adj3" fmla="val -62127"/>
              <a:gd name="adj4" fmla="val -8570"/>
            </a:avLst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Discusión conceptual a cerca de CI</a:t>
            </a:r>
            <a:endParaRPr lang="en-BZ" sz="1400" dirty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Llamada con línea 1 30"/>
          <p:cNvSpPr/>
          <p:nvPr/>
        </p:nvSpPr>
        <p:spPr>
          <a:xfrm>
            <a:off x="5420309" y="2614985"/>
            <a:ext cx="1525641" cy="704782"/>
          </a:xfrm>
          <a:prstGeom prst="borderCallout1">
            <a:avLst>
              <a:gd name="adj1" fmla="val 18750"/>
              <a:gd name="adj2" fmla="val -8333"/>
              <a:gd name="adj3" fmla="val -62127"/>
              <a:gd name="adj4" fmla="val -8570"/>
            </a:avLst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Aliño del concepto a los ODS, la Agenda OT y la ECVAH</a:t>
            </a:r>
            <a:endParaRPr lang="en-BZ" sz="1200" dirty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" name="Llamada con línea 1 31"/>
          <p:cNvSpPr/>
          <p:nvPr/>
        </p:nvSpPr>
        <p:spPr>
          <a:xfrm>
            <a:off x="7204709" y="2614985"/>
            <a:ext cx="1525641" cy="704782"/>
          </a:xfrm>
          <a:prstGeom prst="borderCallout1">
            <a:avLst>
              <a:gd name="adj1" fmla="val 18750"/>
              <a:gd name="adj2" fmla="val -8333"/>
              <a:gd name="adj3" fmla="val -62127"/>
              <a:gd name="adj4" fmla="val -8570"/>
            </a:avLst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Retroalimentación </a:t>
            </a:r>
            <a:r>
              <a:rPr lang="es-ES" sz="1400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 Toluca</a:t>
            </a:r>
            <a:endParaRPr lang="en-BZ" sz="1400" dirty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Llamada con línea 1 32"/>
          <p:cNvSpPr/>
          <p:nvPr/>
        </p:nvSpPr>
        <p:spPr>
          <a:xfrm>
            <a:off x="8989109" y="2614985"/>
            <a:ext cx="1525641" cy="704782"/>
          </a:xfrm>
          <a:prstGeom prst="borderCallout1">
            <a:avLst>
              <a:gd name="adj1" fmla="val 18750"/>
              <a:gd name="adj2" fmla="val -8333"/>
              <a:gd name="adj3" fmla="val -62127"/>
              <a:gd name="adj4" fmla="val -8570"/>
            </a:avLst>
          </a:prstGeom>
          <a:solidFill>
            <a:schemeClr val="accent6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Declaración con </a:t>
            </a:r>
            <a:r>
              <a:rPr lang="es-ES" sz="1400" b="1" dirty="0" err="1" smtClean="0">
                <a:latin typeface="Segoe UI" panose="020B0502040204020203" pitchFamily="34" charset="0"/>
                <a:cs typeface="Segoe UI" panose="020B0502040204020203" pitchFamily="34" charset="0"/>
              </a:rPr>
              <a:t>vºbº</a:t>
            </a:r>
            <a:r>
              <a:rPr lang="es-ES" sz="1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 del CCVAH</a:t>
            </a:r>
            <a:endParaRPr lang="en-BZ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Multidocumento 34"/>
          <p:cNvSpPr/>
          <p:nvPr/>
        </p:nvSpPr>
        <p:spPr>
          <a:xfrm>
            <a:off x="5475169" y="3543073"/>
            <a:ext cx="1415920" cy="1378857"/>
          </a:xfrm>
          <a:prstGeom prst="flowChartMultidocument">
            <a:avLst/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17 ODS 2015</a:t>
            </a:r>
            <a:endParaRPr lang="en-BZ" sz="1400" b="1" dirty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1" name="Imagen 4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04709" y="3888221"/>
            <a:ext cx="1525642" cy="476106"/>
          </a:xfrm>
          <a:prstGeom prst="rect">
            <a:avLst/>
          </a:prstGeom>
        </p:spPr>
      </p:pic>
      <p:sp>
        <p:nvSpPr>
          <p:cNvPr id="42" name="CuadroTexto 41"/>
          <p:cNvSpPr txBox="1"/>
          <p:nvPr/>
        </p:nvSpPr>
        <p:spPr>
          <a:xfrm>
            <a:off x="7041440" y="4364327"/>
            <a:ext cx="1852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latin typeface="Segoe UI" panose="020B0502040204020203" pitchFamily="34" charset="0"/>
                <a:cs typeface="Segoe UI" panose="020B0502040204020203" pitchFamily="34" charset="0"/>
              </a:rPr>
              <a:t>Toluca, </a:t>
            </a:r>
            <a:r>
              <a:rPr lang="es-ES" dirty="0" err="1" smtClean="0">
                <a:latin typeface="Segoe UI" panose="020B0502040204020203" pitchFamily="34" charset="0"/>
                <a:cs typeface="Segoe UI" panose="020B0502040204020203" pitchFamily="34" charset="0"/>
              </a:rPr>
              <a:t>Apr</a:t>
            </a:r>
            <a:r>
              <a:rPr lang="es-ES" dirty="0" smtClean="0">
                <a:latin typeface="Segoe UI" panose="020B0502040204020203" pitchFamily="34" charset="0"/>
                <a:cs typeface="Segoe UI" panose="020B0502040204020203" pitchFamily="34" charset="0"/>
              </a:rPr>
              <a:t>. ‘16</a:t>
            </a:r>
            <a:endParaRPr lang="en-BZ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3" name="Pergamino vertical 42"/>
          <p:cNvSpPr/>
          <p:nvPr/>
        </p:nvSpPr>
        <p:spPr>
          <a:xfrm>
            <a:off x="9214900" y="3582903"/>
            <a:ext cx="1074058" cy="1177265"/>
          </a:xfrm>
          <a:prstGeom prst="verticalScroll">
            <a:avLst/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Declaración CCVAH</a:t>
            </a:r>
            <a:endParaRPr lang="en-BZ" sz="1400" b="1" dirty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4" name="CuadroTexto 43"/>
          <p:cNvSpPr txBox="1"/>
          <p:nvPr/>
        </p:nvSpPr>
        <p:spPr>
          <a:xfrm>
            <a:off x="1687427" y="4590750"/>
            <a:ext cx="18914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La documentación analítica del sistema de ciudades de la FCM responde a las pregunta: ¿Qué opciones tenemos con nuestros sistemas de ciudades?</a:t>
            </a:r>
            <a:endParaRPr lang="en-BZ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5" name="CuadroTexto 44"/>
          <p:cNvSpPr txBox="1"/>
          <p:nvPr/>
        </p:nvSpPr>
        <p:spPr>
          <a:xfrm>
            <a:off x="3611306" y="5360424"/>
            <a:ext cx="15502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La relevancia del concepto de CI para la Región SICA</a:t>
            </a:r>
            <a:endParaRPr lang="en-BZ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6" name="CuadroTexto 45"/>
          <p:cNvSpPr txBox="1"/>
          <p:nvPr/>
        </p:nvSpPr>
        <p:spPr>
          <a:xfrm>
            <a:off x="5237391" y="4921930"/>
            <a:ext cx="18914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Preguntas guía: </a:t>
            </a:r>
          </a:p>
          <a:p>
            <a:r>
              <a:rPr lang="es-ES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¿Cuáles son los ODS prioritarios para H III y cuáles vigores de la Agenda OT y la ECVAH refuerzan? </a:t>
            </a:r>
            <a:endParaRPr lang="en-BZ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7" name="CuadroTexto 46"/>
          <p:cNvSpPr txBox="1"/>
          <p:nvPr/>
        </p:nvSpPr>
        <p:spPr>
          <a:xfrm>
            <a:off x="7204707" y="4934178"/>
            <a:ext cx="152564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Exposición de los contenidos de la Declaración CCVAH</a:t>
            </a:r>
            <a:endParaRPr lang="en-BZ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8" name="CuadroTexto 47"/>
          <p:cNvSpPr txBox="1"/>
          <p:nvPr/>
        </p:nvSpPr>
        <p:spPr>
          <a:xfrm>
            <a:off x="9012883" y="4956510"/>
            <a:ext cx="15018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Respaldo y encargo de representación de CA en H III</a:t>
            </a:r>
            <a:endParaRPr lang="en-BZ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50" name="Grupo 49"/>
          <p:cNvGrpSpPr/>
          <p:nvPr/>
        </p:nvGrpSpPr>
        <p:grpSpPr>
          <a:xfrm>
            <a:off x="1893538" y="3575157"/>
            <a:ext cx="1428750" cy="809625"/>
            <a:chOff x="1893538" y="3721461"/>
            <a:chExt cx="1428750" cy="809625"/>
          </a:xfrm>
        </p:grpSpPr>
        <p:pic>
          <p:nvPicPr>
            <p:cNvPr id="39" name="Imagen 38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93538" y="3721461"/>
              <a:ext cx="1428750" cy="809625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49" name="Imagen 48"/>
            <p:cNvPicPr>
              <a:picLocks noChangeAspect="1"/>
            </p:cNvPicPr>
            <p:nvPr/>
          </p:nvPicPr>
          <p:blipFill rotWithShape="1">
            <a:blip r:embed="rId4" cstate="print"/>
            <a:srcRect l="40512" t="34268" r="7581" b="34126"/>
            <a:stretch/>
          </p:blipFill>
          <p:spPr>
            <a:xfrm>
              <a:off x="2153560" y="3998205"/>
              <a:ext cx="728514" cy="256135"/>
            </a:xfrm>
            <a:prstGeom prst="rect">
              <a:avLst/>
            </a:prstGeom>
          </p:spPr>
        </p:pic>
      </p:grpSp>
      <p:pic>
        <p:nvPicPr>
          <p:cNvPr id="2" name="Imagen 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42960" y="3543073"/>
            <a:ext cx="1353445" cy="1728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2928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5565" y="2852957"/>
            <a:ext cx="6096851" cy="342947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79832" y="380698"/>
            <a:ext cx="3147358" cy="6069708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555565" y="380698"/>
            <a:ext cx="68693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u="sng" dirty="0" smtClean="0">
                <a:latin typeface="Segoe UI" panose="020B0502040204020203" pitchFamily="34" charset="0"/>
                <a:cs typeface="Segoe UI" panose="020B0502040204020203" pitchFamily="34" charset="0"/>
              </a:rPr>
              <a:t>Nuestros Instrumentos</a:t>
            </a:r>
            <a:endParaRPr lang="en-BZ" sz="2400" u="sng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014019" y="916330"/>
            <a:ext cx="25899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NAU en relación </a:t>
            </a:r>
          </a:p>
          <a:p>
            <a:r>
              <a:rPr lang="es-ES" sz="2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a la Agenda 2030</a:t>
            </a:r>
            <a:endParaRPr lang="en-BZ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249741" y="916330"/>
            <a:ext cx="33275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Agenda OT y ECVAH</a:t>
            </a:r>
            <a:endParaRPr lang="en-BZ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3025348">
            <a:off x="373374" y="1001293"/>
            <a:ext cx="805635" cy="94574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7608119">
            <a:off x="5389093" y="1221454"/>
            <a:ext cx="805635" cy="94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7899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611</Words>
  <Application>Developed by MetaClean (www.adarsus.com) -Trial License-</Application>
  <PresentationFormat>Personalizado</PresentationFormat>
  <Paragraphs>194</Paragraphs>
  <Slides>13</Slides>
  <Notes>1</Notes>
  <HiddenSlides>0</HiddenSlides>
  <MMClips>0</MMClips>
  <ScaleCrop>false</ScaleCrop>
  <HeadingPairs>
    <vt:vector baseType="variant" size="4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baseType="lpstr" size="14">
      <vt:lpstr>Tema de Office</vt:lpstr>
      <vt:lpstr>Declaración del CCVAH   trasfondo de nuestra participación en H III</vt:lpstr>
      <vt:lpstr>Diapositiva 2</vt:lpstr>
      <vt:lpstr>Las proyecciones muestran, que no estamos ajenos a los procesos de crecimiento urbano mono cefálico,  </vt:lpstr>
      <vt:lpstr>  aunque podríamos estar a tiempo para contrarrestar la tendencia. 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</vt:vector>
  </TitlesOfParts>
  <LinksUpToDate>false</LinksUpToDate>
  <SharedDoc>false</SharedDoc>
  <HyperlinksChanged>false</HyperlinksChanged>
  <AppVersion>12.0000</AppVersion>
  <Company/>
  <Template/>
  <Manager/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cp:revision>0</cp:revision>
</cp:coreProperties>
</file>